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6" r:id="rId2"/>
    <p:sldId id="257" r:id="rId3"/>
    <p:sldId id="265" r:id="rId4"/>
    <p:sldId id="263" r:id="rId5"/>
    <p:sldId id="268" r:id="rId6"/>
    <p:sldId id="269" r:id="rId7"/>
    <p:sldId id="270" r:id="rId8"/>
    <p:sldId id="286" r:id="rId9"/>
    <p:sldId id="264" r:id="rId10"/>
    <p:sldId id="271" r:id="rId11"/>
    <p:sldId id="272" r:id="rId12"/>
    <p:sldId id="273" r:id="rId13"/>
    <p:sldId id="277" r:id="rId14"/>
    <p:sldId id="278" r:id="rId15"/>
    <p:sldId id="276" r:id="rId16"/>
    <p:sldId id="279" r:id="rId17"/>
    <p:sldId id="280" r:id="rId18"/>
    <p:sldId id="281" r:id="rId19"/>
    <p:sldId id="274" r:id="rId20"/>
    <p:sldId id="275" r:id="rId21"/>
    <p:sldId id="283" r:id="rId22"/>
    <p:sldId id="284" r:id="rId23"/>
    <p:sldId id="285" r:id="rId24"/>
    <p:sldId id="26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BC3"/>
    <a:srgbClr val="3BA368"/>
    <a:srgbClr val="66B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15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E9371-3914-4526-8EC1-A7D82569B0C0}" type="datetimeFigureOut">
              <a:rPr lang="fr-FR" smtClean="0"/>
              <a:t>28/02/2025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F5C93-3716-4D91-8225-E01016FFD9AE}" type="slidenum">
              <a:rPr lang="fr-FR" smtClean="0"/>
              <a:t>‹N°›</a:t>
            </a:fld>
            <a:endParaRPr lang="fr-FR"/>
          </a:p>
        </p:txBody>
      </p:sp>
    </p:spTree>
    <p:extLst>
      <p:ext uri="{BB962C8B-B14F-4D97-AF65-F5344CB8AC3E}">
        <p14:creationId xmlns:p14="http://schemas.microsoft.com/office/powerpoint/2010/main" val="2652998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r>
              <a:rPr lang="fr-FR" smtClean="0"/>
              <a:t>SERVICE - 04/2024</a:t>
            </a:r>
            <a:endParaRPr lang="fr-FR" dirty="0"/>
          </a:p>
        </p:txBody>
      </p:sp>
      <p:sp>
        <p:nvSpPr>
          <p:cNvPr id="5" name="Footer Placeholder 4"/>
          <p:cNvSpPr>
            <a:spLocks noGrp="1"/>
          </p:cNvSpPr>
          <p:nvPr>
            <p:ph type="ftr" sz="quarter" idx="11"/>
          </p:nvPr>
        </p:nvSpPr>
        <p:spPr/>
        <p:txBody>
          <a:bodyPr/>
          <a:lstStyle/>
          <a:p>
            <a:r>
              <a:rPr lang="fr-FR" smtClean="0"/>
              <a:t>TITRE PRESENTATION -</a:t>
            </a:r>
            <a:endParaRPr lang="fr-FR" dirty="0"/>
          </a:p>
        </p:txBody>
      </p:sp>
      <p:sp>
        <p:nvSpPr>
          <p:cNvPr id="6" name="Slide Number Placeholder 5"/>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216773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r>
              <a:rPr lang="fr-FR" smtClean="0"/>
              <a:t>SERVICE - 04/2024</a:t>
            </a:r>
            <a:endParaRPr lang="fr-FR" dirty="0"/>
          </a:p>
        </p:txBody>
      </p:sp>
      <p:sp>
        <p:nvSpPr>
          <p:cNvPr id="5" name="Footer Placeholder 4"/>
          <p:cNvSpPr>
            <a:spLocks noGrp="1"/>
          </p:cNvSpPr>
          <p:nvPr>
            <p:ph type="ftr" sz="quarter" idx="11"/>
          </p:nvPr>
        </p:nvSpPr>
        <p:spPr/>
        <p:txBody>
          <a:bodyPr/>
          <a:lstStyle/>
          <a:p>
            <a:r>
              <a:rPr lang="fr-FR" smtClean="0"/>
              <a:t>TITRE PRESENTATION -</a:t>
            </a:r>
            <a:endParaRPr lang="fr-FR" dirty="0"/>
          </a:p>
        </p:txBody>
      </p:sp>
      <p:sp>
        <p:nvSpPr>
          <p:cNvPr id="6" name="Slide Number Placeholder 5"/>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3719893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r>
              <a:rPr lang="fr-FR" smtClean="0"/>
              <a:t>SERVICE - 04/2024</a:t>
            </a:r>
            <a:endParaRPr lang="fr-FR" dirty="0"/>
          </a:p>
        </p:txBody>
      </p:sp>
      <p:sp>
        <p:nvSpPr>
          <p:cNvPr id="5" name="Footer Placeholder 4"/>
          <p:cNvSpPr>
            <a:spLocks noGrp="1"/>
          </p:cNvSpPr>
          <p:nvPr>
            <p:ph type="ftr" sz="quarter" idx="11"/>
          </p:nvPr>
        </p:nvSpPr>
        <p:spPr/>
        <p:txBody>
          <a:bodyPr/>
          <a:lstStyle/>
          <a:p>
            <a:r>
              <a:rPr lang="fr-FR" smtClean="0"/>
              <a:t>TITRE PRESENTATION -</a:t>
            </a:r>
            <a:endParaRPr lang="fr-FR" dirty="0"/>
          </a:p>
        </p:txBody>
      </p:sp>
      <p:sp>
        <p:nvSpPr>
          <p:cNvPr id="6" name="Slide Number Placeholder 5"/>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40676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r>
              <a:rPr lang="fr-FR" smtClean="0"/>
              <a:t>SERVICE - 04/2024</a:t>
            </a:r>
            <a:endParaRPr lang="fr-FR" dirty="0"/>
          </a:p>
        </p:txBody>
      </p:sp>
      <p:sp>
        <p:nvSpPr>
          <p:cNvPr id="5" name="Footer Placeholder 4"/>
          <p:cNvSpPr>
            <a:spLocks noGrp="1"/>
          </p:cNvSpPr>
          <p:nvPr>
            <p:ph type="ftr" sz="quarter" idx="11"/>
          </p:nvPr>
        </p:nvSpPr>
        <p:spPr/>
        <p:txBody>
          <a:bodyPr/>
          <a:lstStyle/>
          <a:p>
            <a:r>
              <a:rPr lang="fr-FR" smtClean="0"/>
              <a:t>TITRE PRESENTATION -</a:t>
            </a:r>
            <a:endParaRPr lang="fr-FR" dirty="0"/>
          </a:p>
        </p:txBody>
      </p:sp>
      <p:sp>
        <p:nvSpPr>
          <p:cNvPr id="6" name="Slide Number Placeholder 5"/>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212562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r>
              <a:rPr lang="fr-FR" smtClean="0"/>
              <a:t>SERVICE - 04/2024</a:t>
            </a:r>
            <a:endParaRPr lang="fr-FR" dirty="0"/>
          </a:p>
        </p:txBody>
      </p:sp>
      <p:sp>
        <p:nvSpPr>
          <p:cNvPr id="5" name="Footer Placeholder 4"/>
          <p:cNvSpPr>
            <a:spLocks noGrp="1"/>
          </p:cNvSpPr>
          <p:nvPr>
            <p:ph type="ftr" sz="quarter" idx="11"/>
          </p:nvPr>
        </p:nvSpPr>
        <p:spPr/>
        <p:txBody>
          <a:bodyPr/>
          <a:lstStyle/>
          <a:p>
            <a:r>
              <a:rPr lang="fr-FR" smtClean="0"/>
              <a:t>TITRE PRESENTATION -</a:t>
            </a:r>
            <a:endParaRPr lang="fr-FR" dirty="0"/>
          </a:p>
        </p:txBody>
      </p:sp>
      <p:sp>
        <p:nvSpPr>
          <p:cNvPr id="6" name="Slide Number Placeholder 5"/>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1146439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r>
              <a:rPr lang="fr-FR" smtClean="0"/>
              <a:t>SERVICE - 04/2024</a:t>
            </a:r>
            <a:endParaRPr lang="fr-FR" dirty="0"/>
          </a:p>
        </p:txBody>
      </p:sp>
      <p:sp>
        <p:nvSpPr>
          <p:cNvPr id="6" name="Footer Placeholder 5"/>
          <p:cNvSpPr>
            <a:spLocks noGrp="1"/>
          </p:cNvSpPr>
          <p:nvPr>
            <p:ph type="ftr" sz="quarter" idx="11"/>
          </p:nvPr>
        </p:nvSpPr>
        <p:spPr/>
        <p:txBody>
          <a:bodyPr/>
          <a:lstStyle/>
          <a:p>
            <a:r>
              <a:rPr lang="fr-FR" smtClean="0"/>
              <a:t>TITRE PRESENTATION -</a:t>
            </a:r>
            <a:endParaRPr lang="fr-FR" dirty="0"/>
          </a:p>
        </p:txBody>
      </p:sp>
      <p:sp>
        <p:nvSpPr>
          <p:cNvPr id="7" name="Slide Number Placeholder 6"/>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207517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r>
              <a:rPr lang="fr-FR" smtClean="0"/>
              <a:t>SERVICE - 04/2024</a:t>
            </a:r>
            <a:endParaRPr lang="fr-FR" dirty="0"/>
          </a:p>
        </p:txBody>
      </p:sp>
      <p:sp>
        <p:nvSpPr>
          <p:cNvPr id="8" name="Footer Placeholder 7"/>
          <p:cNvSpPr>
            <a:spLocks noGrp="1"/>
          </p:cNvSpPr>
          <p:nvPr>
            <p:ph type="ftr" sz="quarter" idx="11"/>
          </p:nvPr>
        </p:nvSpPr>
        <p:spPr/>
        <p:txBody>
          <a:bodyPr/>
          <a:lstStyle/>
          <a:p>
            <a:r>
              <a:rPr lang="fr-FR" smtClean="0"/>
              <a:t>TITRE PRESENTATION -</a:t>
            </a:r>
            <a:endParaRPr lang="fr-FR" dirty="0"/>
          </a:p>
        </p:txBody>
      </p:sp>
      <p:sp>
        <p:nvSpPr>
          <p:cNvPr id="9" name="Slide Number Placeholder 8"/>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176531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r>
              <a:rPr lang="fr-FR" smtClean="0"/>
              <a:t>SERVICE - 04/2024</a:t>
            </a:r>
            <a:endParaRPr lang="fr-FR" dirty="0"/>
          </a:p>
        </p:txBody>
      </p:sp>
      <p:sp>
        <p:nvSpPr>
          <p:cNvPr id="4" name="Footer Placeholder 3"/>
          <p:cNvSpPr>
            <a:spLocks noGrp="1"/>
          </p:cNvSpPr>
          <p:nvPr>
            <p:ph type="ftr" sz="quarter" idx="11"/>
          </p:nvPr>
        </p:nvSpPr>
        <p:spPr/>
        <p:txBody>
          <a:bodyPr/>
          <a:lstStyle/>
          <a:p>
            <a:r>
              <a:rPr lang="fr-FR" smtClean="0"/>
              <a:t>TITRE PRESENTATION -</a:t>
            </a:r>
            <a:endParaRPr lang="fr-FR" dirty="0"/>
          </a:p>
        </p:txBody>
      </p:sp>
      <p:sp>
        <p:nvSpPr>
          <p:cNvPr id="5" name="Slide Number Placeholder 4"/>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123907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SERVICE - 04/2024</a:t>
            </a:r>
            <a:endParaRPr lang="fr-FR" dirty="0"/>
          </a:p>
        </p:txBody>
      </p:sp>
      <p:sp>
        <p:nvSpPr>
          <p:cNvPr id="3" name="Footer Placeholder 2"/>
          <p:cNvSpPr>
            <a:spLocks noGrp="1"/>
          </p:cNvSpPr>
          <p:nvPr>
            <p:ph type="ftr" sz="quarter" idx="11"/>
          </p:nvPr>
        </p:nvSpPr>
        <p:spPr/>
        <p:txBody>
          <a:bodyPr/>
          <a:lstStyle/>
          <a:p>
            <a:r>
              <a:rPr lang="fr-FR" smtClean="0"/>
              <a:t>TITRE PRESENTATION -</a:t>
            </a:r>
            <a:endParaRPr lang="fr-FR" dirty="0"/>
          </a:p>
        </p:txBody>
      </p:sp>
      <p:sp>
        <p:nvSpPr>
          <p:cNvPr id="4" name="Slide Number Placeholder 3"/>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70559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r>
              <a:rPr lang="fr-FR" smtClean="0"/>
              <a:t>SERVICE - 04/2024</a:t>
            </a:r>
            <a:endParaRPr lang="fr-FR" dirty="0"/>
          </a:p>
        </p:txBody>
      </p:sp>
      <p:sp>
        <p:nvSpPr>
          <p:cNvPr id="6" name="Footer Placeholder 5"/>
          <p:cNvSpPr>
            <a:spLocks noGrp="1"/>
          </p:cNvSpPr>
          <p:nvPr>
            <p:ph type="ftr" sz="quarter" idx="11"/>
          </p:nvPr>
        </p:nvSpPr>
        <p:spPr/>
        <p:txBody>
          <a:bodyPr/>
          <a:lstStyle/>
          <a:p>
            <a:r>
              <a:rPr lang="fr-FR" smtClean="0"/>
              <a:t>TITRE PRESENTATION -</a:t>
            </a:r>
            <a:endParaRPr lang="fr-FR" dirty="0"/>
          </a:p>
        </p:txBody>
      </p:sp>
      <p:sp>
        <p:nvSpPr>
          <p:cNvPr id="7" name="Slide Number Placeholder 6"/>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2728101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r>
              <a:rPr lang="fr-FR" smtClean="0"/>
              <a:t>SERVICE - 04/2024</a:t>
            </a:r>
            <a:endParaRPr lang="fr-FR" dirty="0"/>
          </a:p>
        </p:txBody>
      </p:sp>
      <p:sp>
        <p:nvSpPr>
          <p:cNvPr id="6" name="Footer Placeholder 5"/>
          <p:cNvSpPr>
            <a:spLocks noGrp="1"/>
          </p:cNvSpPr>
          <p:nvPr>
            <p:ph type="ftr" sz="quarter" idx="11"/>
          </p:nvPr>
        </p:nvSpPr>
        <p:spPr/>
        <p:txBody>
          <a:bodyPr/>
          <a:lstStyle/>
          <a:p>
            <a:r>
              <a:rPr lang="fr-FR" smtClean="0"/>
              <a:t>TITRE PRESENTATION -</a:t>
            </a:r>
            <a:endParaRPr lang="fr-FR" dirty="0"/>
          </a:p>
        </p:txBody>
      </p:sp>
      <p:sp>
        <p:nvSpPr>
          <p:cNvPr id="7" name="Slide Number Placeholder 6"/>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131868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SERVICE - 04/2024</a:t>
            </a:r>
            <a:endParaRPr lang="fr-F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TITRE PRESENTATION -</a:t>
            </a:r>
            <a:endParaRPr lang="fr-F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C1D3B-C85F-461E-A0BF-1EEADBBA8673}" type="slidenum">
              <a:rPr lang="fr-FR" smtClean="0"/>
              <a:t>‹N°›</a:t>
            </a:fld>
            <a:endParaRPr lang="fr-FR" dirty="0"/>
          </a:p>
        </p:txBody>
      </p:sp>
    </p:spTree>
    <p:extLst>
      <p:ext uri="{BB962C8B-B14F-4D97-AF65-F5344CB8AC3E}">
        <p14:creationId xmlns:p14="http://schemas.microsoft.com/office/powerpoint/2010/main" val="3247892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856411" y="2987040"/>
            <a:ext cx="5782492" cy="1463040"/>
          </a:xfrm>
          <a:noFill/>
          <a:ln>
            <a:noFill/>
          </a:ln>
        </p:spPr>
        <p:txBody>
          <a:bodyPr lIns="0" tIns="36000" rIns="36000" bIns="36000" anchor="t">
            <a:normAutofit/>
          </a:bodyPr>
          <a:lstStyle/>
          <a:p>
            <a:pPr algn="l">
              <a:lnSpc>
                <a:spcPct val="80000"/>
              </a:lnSpc>
            </a:pPr>
            <a:r>
              <a:rPr lang="fr-FR" sz="3600" dirty="0" smtClean="0">
                <a:gradFill flip="none" rotWithShape="1">
                  <a:gsLst>
                    <a:gs pos="100000">
                      <a:srgbClr val="66B32F"/>
                    </a:gs>
                    <a:gs pos="0">
                      <a:srgbClr val="007BC3"/>
                    </a:gs>
                  </a:gsLst>
                  <a:lin ang="0" scaled="1"/>
                  <a:tileRect/>
                </a:gradFill>
                <a:latin typeface="+mn-lt"/>
                <a:cs typeface="Poppins Light" panose="00000400000000000000" pitchFamily="2" charset="0"/>
              </a:rPr>
              <a:t>ÉGALITÉ FEMMES HOMMES</a:t>
            </a:r>
            <a:br>
              <a:rPr lang="fr-FR" sz="3600" dirty="0" smtClean="0">
                <a:gradFill flip="none" rotWithShape="1">
                  <a:gsLst>
                    <a:gs pos="100000">
                      <a:srgbClr val="66B32F"/>
                    </a:gs>
                    <a:gs pos="0">
                      <a:srgbClr val="007BC3"/>
                    </a:gs>
                  </a:gsLst>
                  <a:lin ang="0" scaled="1"/>
                  <a:tileRect/>
                </a:gradFill>
                <a:latin typeface="+mn-lt"/>
                <a:cs typeface="Poppins Light" panose="00000400000000000000" pitchFamily="2" charset="0"/>
              </a:rPr>
            </a:br>
            <a:r>
              <a:rPr lang="fr-FR" sz="3600" dirty="0" smtClean="0">
                <a:gradFill flip="none" rotWithShape="1">
                  <a:gsLst>
                    <a:gs pos="100000">
                      <a:srgbClr val="66B32F"/>
                    </a:gs>
                    <a:gs pos="0">
                      <a:srgbClr val="007BC3"/>
                    </a:gs>
                  </a:gsLst>
                  <a:lin ang="0" scaled="1"/>
                  <a:tileRect/>
                </a:gradFill>
                <a:latin typeface="+mn-lt"/>
                <a:cs typeface="Poppins Light" panose="00000400000000000000" pitchFamily="2" charset="0"/>
              </a:rPr>
              <a:t>RAPPORT 2024</a:t>
            </a:r>
            <a:endParaRPr lang="fr-FR" sz="36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sp>
        <p:nvSpPr>
          <p:cNvPr id="3" name="Sous-titre 2"/>
          <p:cNvSpPr>
            <a:spLocks noGrp="1"/>
          </p:cNvSpPr>
          <p:nvPr>
            <p:ph type="subTitle" idx="1"/>
          </p:nvPr>
        </p:nvSpPr>
        <p:spPr>
          <a:xfrm>
            <a:off x="5270270" y="571455"/>
            <a:ext cx="3507972" cy="717414"/>
          </a:xfrm>
        </p:spPr>
        <p:txBody>
          <a:bodyPr lIns="0" rIns="0">
            <a:noAutofit/>
          </a:bodyPr>
          <a:lstStyle/>
          <a:p>
            <a:pPr algn="r"/>
            <a:r>
              <a:rPr lang="fr-FR" sz="1800" b="1" dirty="0">
                <a:cs typeface="Poppins SemiBold" panose="00000700000000000000" pitchFamily="2" charset="0"/>
              </a:rPr>
              <a:t>c</a:t>
            </a:r>
            <a:r>
              <a:rPr lang="fr-FR" sz="1800" b="1" dirty="0" smtClean="0">
                <a:cs typeface="Poppins SemiBold" panose="00000700000000000000" pitchFamily="2" charset="0"/>
              </a:rPr>
              <a:t>onseil </a:t>
            </a:r>
            <a:r>
              <a:rPr lang="fr-FR" sz="1800" b="1" dirty="0">
                <a:cs typeface="Poppins SemiBold" panose="00000700000000000000" pitchFamily="2" charset="0"/>
              </a:rPr>
              <a:t>m</a:t>
            </a:r>
            <a:r>
              <a:rPr lang="fr-FR" sz="1800" b="1" dirty="0" smtClean="0">
                <a:cs typeface="Poppins SemiBold" panose="00000700000000000000" pitchFamily="2" charset="0"/>
              </a:rPr>
              <a:t>unicipal du 4 mars 2025</a:t>
            </a:r>
          </a:p>
        </p:txBody>
      </p:sp>
      <p:cxnSp>
        <p:nvCxnSpPr>
          <p:cNvPr id="6" name="Connecteur droit 5"/>
          <p:cNvCxnSpPr/>
          <p:nvPr/>
        </p:nvCxnSpPr>
        <p:spPr>
          <a:xfrm flipV="1">
            <a:off x="2891247" y="4450080"/>
            <a:ext cx="1637210" cy="8707"/>
          </a:xfrm>
          <a:prstGeom prst="line">
            <a:avLst/>
          </a:prstGeom>
          <a:ln w="31750">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397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e la date 3"/>
          <p:cNvSpPr>
            <a:spLocks noGrp="1"/>
          </p:cNvSpPr>
          <p:nvPr>
            <p:ph type="dt" sz="half" idx="10"/>
          </p:nvPr>
        </p:nvSpPr>
        <p:spPr/>
        <p:txBody>
          <a:bodyPr/>
          <a:lstStyle/>
          <a:p>
            <a:r>
              <a:rPr lang="fr-FR" smtClean="0"/>
              <a:t>SERVICE - 04/2024</a:t>
            </a:r>
            <a:endParaRPr lang="fr-FR" dirty="0"/>
          </a:p>
        </p:txBody>
      </p:sp>
      <p:sp>
        <p:nvSpPr>
          <p:cNvPr id="5" name="Espace réservé du pied de page 4"/>
          <p:cNvSpPr>
            <a:spLocks noGrp="1"/>
          </p:cNvSpPr>
          <p:nvPr>
            <p:ph type="ftr" sz="quarter" idx="11"/>
          </p:nvPr>
        </p:nvSpPr>
        <p:spPr/>
        <p:txBody>
          <a:bodyPr/>
          <a:lstStyle/>
          <a:p>
            <a:r>
              <a:rPr lang="fr-FR" smtClean="0"/>
              <a:t>TITRE PRESENTATION -</a:t>
            </a:r>
            <a:endParaRPr lang="fr-FR" dirty="0"/>
          </a:p>
        </p:txBody>
      </p:sp>
      <p:sp>
        <p:nvSpPr>
          <p:cNvPr id="6" name="Espace réservé du numéro de diapositive 5"/>
          <p:cNvSpPr>
            <a:spLocks noGrp="1"/>
          </p:cNvSpPr>
          <p:nvPr>
            <p:ph type="sldNum" sz="quarter" idx="12"/>
          </p:nvPr>
        </p:nvSpPr>
        <p:spPr/>
        <p:txBody>
          <a:bodyPr/>
          <a:lstStyle/>
          <a:p>
            <a:fld id="{D6CC1D3B-C85F-461E-A0BF-1EEADBBA8673}" type="slidenum">
              <a:rPr lang="fr-FR" smtClean="0"/>
              <a:t>10</a:t>
            </a:fld>
            <a:endParaRPr lang="fr-FR" dirty="0"/>
          </a:p>
        </p:txBody>
      </p:sp>
      <p:pic>
        <p:nvPicPr>
          <p:cNvPr id="7" name="Image 6"/>
          <p:cNvPicPr>
            <a:picLocks noChangeAspect="1"/>
          </p:cNvPicPr>
          <p:nvPr/>
        </p:nvPicPr>
        <p:blipFill>
          <a:blip r:embed="rId2"/>
          <a:stretch>
            <a:fillRect/>
          </a:stretch>
        </p:blipFill>
        <p:spPr>
          <a:xfrm>
            <a:off x="0" y="-14313"/>
            <a:ext cx="9531917" cy="6872313"/>
          </a:xfrm>
          <a:prstGeom prst="rect">
            <a:avLst/>
          </a:prstGeom>
        </p:spPr>
      </p:pic>
    </p:spTree>
    <p:extLst>
      <p:ext uri="{BB962C8B-B14F-4D97-AF65-F5344CB8AC3E}">
        <p14:creationId xmlns:p14="http://schemas.microsoft.com/office/powerpoint/2010/main" val="1861341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CC1D3B-C85F-461E-A0BF-1EEADBBA8673}" type="slidenum">
              <a:rPr lang="fr-FR" smtClean="0"/>
              <a:t>11</a:t>
            </a:fld>
            <a:endParaRPr lang="fr-FR" dirty="0"/>
          </a:p>
        </p:txBody>
      </p:sp>
      <p:sp>
        <p:nvSpPr>
          <p:cNvPr id="5" name="Titre 1"/>
          <p:cNvSpPr txBox="1">
            <a:spLocks/>
          </p:cNvSpPr>
          <p:nvPr/>
        </p:nvSpPr>
        <p:spPr>
          <a:xfrm>
            <a:off x="221041" y="346856"/>
            <a:ext cx="8417861" cy="459228"/>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70000"/>
              </a:lnSpc>
            </a:pPr>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La structure de l’effectif permanent </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sp>
        <p:nvSpPr>
          <p:cNvPr id="6" name="Rectangle 2"/>
          <p:cNvSpPr>
            <a:spLocks noChangeArrowheads="1"/>
          </p:cNvSpPr>
          <p:nvPr/>
        </p:nvSpPr>
        <p:spPr bwMode="auto">
          <a:xfrm>
            <a:off x="122791" y="1415941"/>
            <a:ext cx="861436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buFontTx/>
              <a:buChar char="-"/>
            </a:pPr>
            <a:r>
              <a:rPr lang="fr-FR" dirty="0" smtClean="0"/>
              <a:t>Un </a:t>
            </a:r>
            <a:r>
              <a:rPr lang="fr-FR" dirty="0"/>
              <a:t>taux de féminisation quasiment identique à celui de l’ensemble de la fonction publique territoriale, égal à 61 %  : au 30 septembre </a:t>
            </a:r>
            <a:r>
              <a:rPr lang="fr-FR" dirty="0" smtClean="0"/>
              <a:t>2024, 1230 </a:t>
            </a:r>
            <a:r>
              <a:rPr lang="fr-FR" dirty="0"/>
              <a:t>agents titulaires à la Ville dont </a:t>
            </a:r>
            <a:r>
              <a:rPr lang="fr-FR" dirty="0" smtClean="0"/>
              <a:t>741 femmes </a:t>
            </a:r>
            <a:r>
              <a:rPr lang="fr-FR" dirty="0"/>
              <a:t>(</a:t>
            </a:r>
            <a:r>
              <a:rPr lang="fr-FR" b="1" dirty="0"/>
              <a:t>60%</a:t>
            </a:r>
            <a:r>
              <a:rPr lang="fr-FR" dirty="0"/>
              <a:t>) et </a:t>
            </a:r>
            <a:r>
              <a:rPr lang="fr-FR" dirty="0" smtClean="0"/>
              <a:t>489 </a:t>
            </a:r>
            <a:r>
              <a:rPr lang="fr-FR" dirty="0"/>
              <a:t>hommes (40%) </a:t>
            </a:r>
            <a:endParaRPr lang="fr-FR" dirty="0" smtClean="0"/>
          </a:p>
          <a:p>
            <a:pPr algn="just"/>
            <a:endParaRPr lang="fr-FR" dirty="0" smtClean="0"/>
          </a:p>
          <a:p>
            <a:pPr marL="285750" indent="-285750" algn="just">
              <a:buFontTx/>
              <a:buChar char="-"/>
            </a:pPr>
            <a:r>
              <a:rPr lang="fr-FR" dirty="0" smtClean="0"/>
              <a:t>Une répartition par filière qui </a:t>
            </a:r>
            <a:r>
              <a:rPr lang="fr-FR" dirty="0"/>
              <a:t>n’échappe pas aux représentations classiques des métiers, comprenant des effectifs masculins importants dans la filière sécurité et des effectifs féminins importants en filière administrative, culturelle et médico-sociale. </a:t>
            </a:r>
            <a:endParaRPr lang="fr-FR" dirty="0" smtClean="0"/>
          </a:p>
          <a:p>
            <a:endParaRPr lang="fr-FR" dirty="0" smtClean="0"/>
          </a:p>
          <a:p>
            <a:pPr marL="285750" indent="-285750">
              <a:buFontTx/>
              <a:buChar char="-"/>
            </a:pPr>
            <a:r>
              <a:rPr lang="fr-FR" dirty="0" smtClean="0"/>
              <a:t>Répartition de l’effectif par catégorie et genre </a:t>
            </a:r>
            <a:endParaRPr lang="fr-FR" dirty="0"/>
          </a:p>
          <a:p>
            <a:endParaRPr kumimoji="0" lang="fr-FR" altLang="fr-FR" sz="1800" b="0" i="0" u="none" strike="noStrike" cap="none" normalizeH="0" baseline="0" dirty="0">
              <a:ln>
                <a:noFill/>
              </a:ln>
              <a:solidFill>
                <a:schemeClr val="tx1"/>
              </a:solidFill>
              <a:effectLst/>
              <a:latin typeface="Arial" panose="020B0604020202020204" pitchFamily="34" charset="0"/>
            </a:endParaRPr>
          </a:p>
          <a:p>
            <a:endParaRPr lang="fr-FR" altLang="fr-FR" dirty="0" smtClean="0">
              <a:latin typeface="Arial" panose="020B0604020202020204" pitchFamily="34" charset="0"/>
            </a:endParaRPr>
          </a:p>
          <a:p>
            <a:endParaRPr kumimoji="0" lang="fr-FR" altLang="fr-FR" sz="1800" b="0" i="0" u="none" strike="noStrike" cap="none" normalizeH="0" baseline="0" dirty="0">
              <a:ln>
                <a:noFill/>
              </a:ln>
              <a:solidFill>
                <a:schemeClr val="tx1"/>
              </a:solidFill>
              <a:effectLst/>
              <a:latin typeface="Arial" panose="020B0604020202020204" pitchFamily="34" charset="0"/>
            </a:endParaRPr>
          </a:p>
          <a:p>
            <a:endParaRPr lang="fr-FR" altLang="fr-FR" dirty="0" smtClean="0">
              <a:latin typeface="Arial" panose="020B0604020202020204" pitchFamily="34" charset="0"/>
            </a:endParaRPr>
          </a:p>
          <a:p>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1948526071"/>
              </p:ext>
            </p:extLst>
          </p:nvPr>
        </p:nvGraphicFramePr>
        <p:xfrm>
          <a:off x="420547" y="4149244"/>
          <a:ext cx="6552728" cy="1651000"/>
        </p:xfrm>
        <a:graphic>
          <a:graphicData uri="http://schemas.openxmlformats.org/drawingml/2006/table">
            <a:tbl>
              <a:tblPr firstRow="1" bandRow="1">
                <a:tableStyleId>{21E4AEA4-8DFA-4A89-87EB-49C32662AFE0}</a:tableStyleId>
              </a:tblPr>
              <a:tblGrid>
                <a:gridCol w="1524000">
                  <a:extLst>
                    <a:ext uri="{9D8B030D-6E8A-4147-A177-3AD203B41FA5}">
                      <a16:colId xmlns:a16="http://schemas.microsoft.com/office/drawing/2014/main" val="2529570323"/>
                    </a:ext>
                  </a:extLst>
                </a:gridCol>
                <a:gridCol w="1668016">
                  <a:extLst>
                    <a:ext uri="{9D8B030D-6E8A-4147-A177-3AD203B41FA5}">
                      <a16:colId xmlns:a16="http://schemas.microsoft.com/office/drawing/2014/main" val="1422995321"/>
                    </a:ext>
                  </a:extLst>
                </a:gridCol>
                <a:gridCol w="1776536">
                  <a:extLst>
                    <a:ext uri="{9D8B030D-6E8A-4147-A177-3AD203B41FA5}">
                      <a16:colId xmlns:a16="http://schemas.microsoft.com/office/drawing/2014/main" val="3021974147"/>
                    </a:ext>
                  </a:extLst>
                </a:gridCol>
                <a:gridCol w="1584176">
                  <a:extLst>
                    <a:ext uri="{9D8B030D-6E8A-4147-A177-3AD203B41FA5}">
                      <a16:colId xmlns:a16="http://schemas.microsoft.com/office/drawing/2014/main" val="3946824636"/>
                    </a:ext>
                  </a:extLst>
                </a:gridCol>
              </a:tblGrid>
              <a:tr h="370840">
                <a:tc>
                  <a:txBody>
                    <a:bodyPr/>
                    <a:lstStyle/>
                    <a:p>
                      <a:endParaRPr lang="fr-FR" dirty="0"/>
                    </a:p>
                  </a:txBody>
                  <a:tcPr/>
                </a:tc>
                <a:tc>
                  <a:txBody>
                    <a:bodyPr/>
                    <a:lstStyle/>
                    <a:p>
                      <a:r>
                        <a:rPr lang="fr-FR" dirty="0" smtClean="0"/>
                        <a:t>A</a:t>
                      </a:r>
                      <a:endParaRPr lang="fr-FR" dirty="0"/>
                    </a:p>
                  </a:txBody>
                  <a:tcPr/>
                </a:tc>
                <a:tc>
                  <a:txBody>
                    <a:bodyPr/>
                    <a:lstStyle/>
                    <a:p>
                      <a:r>
                        <a:rPr lang="fr-FR" dirty="0" smtClean="0"/>
                        <a:t>B</a:t>
                      </a:r>
                      <a:endParaRPr lang="fr-FR" dirty="0"/>
                    </a:p>
                  </a:txBody>
                  <a:tcPr/>
                </a:tc>
                <a:tc>
                  <a:txBody>
                    <a:bodyPr/>
                    <a:lstStyle/>
                    <a:p>
                      <a:r>
                        <a:rPr lang="fr-FR" dirty="0" smtClean="0"/>
                        <a:t>C</a:t>
                      </a:r>
                      <a:endParaRPr lang="fr-FR" dirty="0"/>
                    </a:p>
                  </a:txBody>
                  <a:tcPr/>
                </a:tc>
                <a:extLst>
                  <a:ext uri="{0D108BD9-81ED-4DB2-BD59-A6C34878D82A}">
                    <a16:rowId xmlns:a16="http://schemas.microsoft.com/office/drawing/2014/main" val="4213244421"/>
                  </a:ext>
                </a:extLst>
              </a:tr>
              <a:tr h="370840">
                <a:tc>
                  <a:txBody>
                    <a:bodyPr/>
                    <a:lstStyle/>
                    <a:p>
                      <a:r>
                        <a:rPr lang="fr-FR" dirty="0" smtClean="0"/>
                        <a:t>hommes</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accent6"/>
                          </a:solidFill>
                          <a:effectLst/>
                          <a:latin typeface="+mn-lt"/>
                          <a:ea typeface="+mn-ea"/>
                          <a:cs typeface="+mn-cs"/>
                        </a:rPr>
                        <a:t>40 (34 %)</a:t>
                      </a:r>
                      <a:endParaRPr lang="fr-FR" sz="1100" kern="1200" dirty="0" smtClean="0">
                        <a:solidFill>
                          <a:schemeClr val="accent6"/>
                        </a:solidFill>
                        <a:effectLst/>
                        <a:latin typeface="+mn-lt"/>
                        <a:ea typeface="Calibri"/>
                        <a:cs typeface="Times New Roman"/>
                      </a:endParaRPr>
                    </a:p>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accent6"/>
                          </a:solidFill>
                          <a:effectLst/>
                          <a:latin typeface="+mn-lt"/>
                          <a:ea typeface="+mn-ea"/>
                          <a:cs typeface="+mn-cs"/>
                        </a:rPr>
                        <a:t>84 (40</a:t>
                      </a:r>
                      <a:r>
                        <a:rPr lang="fr-FR" sz="1800" kern="1200" baseline="0" dirty="0" smtClean="0">
                          <a:solidFill>
                            <a:schemeClr val="accent6"/>
                          </a:solidFill>
                          <a:effectLst/>
                          <a:latin typeface="+mn-lt"/>
                          <a:ea typeface="+mn-ea"/>
                          <a:cs typeface="+mn-cs"/>
                        </a:rPr>
                        <a:t> </a:t>
                      </a:r>
                      <a:r>
                        <a:rPr lang="fr-FR" sz="1800" kern="1200" dirty="0" smtClean="0">
                          <a:solidFill>
                            <a:schemeClr val="accent6"/>
                          </a:solidFill>
                          <a:effectLst/>
                          <a:latin typeface="+mn-lt"/>
                          <a:ea typeface="+mn-ea"/>
                          <a:cs typeface="+mn-cs"/>
                        </a:rPr>
                        <a:t>%)</a:t>
                      </a:r>
                      <a:endParaRPr lang="fr-FR" sz="1100" kern="1200" dirty="0" smtClean="0">
                        <a:solidFill>
                          <a:schemeClr val="accent6"/>
                        </a:solidFill>
                        <a:effectLst/>
                        <a:latin typeface="+mn-lt"/>
                        <a:ea typeface="Calibri"/>
                        <a:cs typeface="Times New Roman"/>
                      </a:endParaRPr>
                    </a:p>
                    <a:p>
                      <a:endParaRPr lang="fr-FR" dirty="0">
                        <a:solidFill>
                          <a:schemeClr val="accent6"/>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accent6"/>
                          </a:solidFill>
                          <a:effectLst/>
                          <a:latin typeface="+mn-lt"/>
                          <a:ea typeface="+mn-ea"/>
                          <a:cs typeface="+mn-cs"/>
                        </a:rPr>
                        <a:t>365</a:t>
                      </a:r>
                      <a:r>
                        <a:rPr lang="fr-FR" sz="1800" kern="1200" baseline="0" dirty="0" smtClean="0">
                          <a:solidFill>
                            <a:schemeClr val="accent6"/>
                          </a:solidFill>
                          <a:effectLst/>
                          <a:latin typeface="+mn-lt"/>
                          <a:ea typeface="+mn-ea"/>
                          <a:cs typeface="+mn-cs"/>
                        </a:rPr>
                        <a:t> (</a:t>
                      </a:r>
                      <a:r>
                        <a:rPr lang="fr-FR" sz="1800" kern="1200" dirty="0" smtClean="0">
                          <a:solidFill>
                            <a:schemeClr val="accent6"/>
                          </a:solidFill>
                          <a:effectLst/>
                          <a:latin typeface="+mn-lt"/>
                          <a:ea typeface="+mn-ea"/>
                          <a:cs typeface="+mn-cs"/>
                        </a:rPr>
                        <a:t>40</a:t>
                      </a:r>
                      <a:r>
                        <a:rPr lang="fr-FR" sz="1800" kern="1200" baseline="0" dirty="0" smtClean="0">
                          <a:solidFill>
                            <a:schemeClr val="accent6"/>
                          </a:solidFill>
                          <a:effectLst/>
                          <a:latin typeface="+mn-lt"/>
                          <a:ea typeface="+mn-ea"/>
                          <a:cs typeface="+mn-cs"/>
                        </a:rPr>
                        <a:t> </a:t>
                      </a:r>
                      <a:r>
                        <a:rPr lang="fr-FR" sz="1800" kern="1200" dirty="0" smtClean="0">
                          <a:solidFill>
                            <a:schemeClr val="accent6"/>
                          </a:solidFill>
                          <a:effectLst/>
                          <a:latin typeface="+mn-lt"/>
                          <a:ea typeface="+mn-ea"/>
                          <a:cs typeface="+mn-cs"/>
                        </a:rPr>
                        <a:t>%)</a:t>
                      </a:r>
                      <a:endParaRPr lang="fr-FR" sz="1100" kern="1200" dirty="0" smtClean="0">
                        <a:solidFill>
                          <a:schemeClr val="accent6"/>
                        </a:solidFill>
                        <a:effectLst/>
                        <a:latin typeface="+mn-lt"/>
                        <a:ea typeface="Calibri"/>
                        <a:cs typeface="Times New Roman"/>
                      </a:endParaRPr>
                    </a:p>
                    <a:p>
                      <a:endParaRPr lang="fr-FR" dirty="0">
                        <a:solidFill>
                          <a:schemeClr val="accent6"/>
                        </a:solidFill>
                      </a:endParaRPr>
                    </a:p>
                  </a:txBody>
                  <a:tcPr/>
                </a:tc>
                <a:extLst>
                  <a:ext uri="{0D108BD9-81ED-4DB2-BD59-A6C34878D82A}">
                    <a16:rowId xmlns:a16="http://schemas.microsoft.com/office/drawing/2014/main" val="2531420858"/>
                  </a:ext>
                </a:extLst>
              </a:tr>
              <a:tr h="370840">
                <a:tc>
                  <a:txBody>
                    <a:bodyPr/>
                    <a:lstStyle/>
                    <a:p>
                      <a:r>
                        <a:rPr lang="fr-FR" dirty="0" smtClean="0"/>
                        <a:t>femmes</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accent6"/>
                          </a:solidFill>
                          <a:effectLst/>
                          <a:latin typeface="+mn-lt"/>
                          <a:ea typeface="Times New Roman"/>
                          <a:cs typeface="Times New Roman"/>
                        </a:rPr>
                        <a:t>76 (66 %)</a:t>
                      </a:r>
                    </a:p>
                    <a:p>
                      <a:endParaRPr lang="fr-FR" sz="1800" b="1" kern="1200" dirty="0">
                        <a:solidFill>
                          <a:schemeClr val="accent6"/>
                        </a:solidFill>
                        <a:effectLst/>
                        <a:latin typeface="+mn-lt"/>
                        <a:ea typeface="Times New Roman"/>
                        <a:cs typeface="Times New Roman"/>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accent6"/>
                          </a:solidFill>
                          <a:effectLst/>
                          <a:latin typeface="+mn-lt"/>
                          <a:ea typeface="Times New Roman"/>
                          <a:cs typeface="Times New Roman"/>
                        </a:rPr>
                        <a:t>128 (60</a:t>
                      </a:r>
                      <a:r>
                        <a:rPr lang="fr-FR" sz="1800" b="1" kern="1200" baseline="0" dirty="0" smtClean="0">
                          <a:solidFill>
                            <a:schemeClr val="accent6"/>
                          </a:solidFill>
                          <a:effectLst/>
                          <a:latin typeface="+mn-lt"/>
                          <a:ea typeface="Times New Roman"/>
                          <a:cs typeface="Times New Roman"/>
                        </a:rPr>
                        <a:t> </a:t>
                      </a:r>
                      <a:r>
                        <a:rPr lang="fr-FR" sz="1800" b="1" kern="1200" dirty="0" smtClean="0">
                          <a:solidFill>
                            <a:schemeClr val="accent6"/>
                          </a:solidFill>
                          <a:effectLst/>
                          <a:latin typeface="+mn-lt"/>
                          <a:ea typeface="Times New Roman"/>
                          <a:cs typeface="Times New Roman"/>
                        </a:rPr>
                        <a:t>%)</a:t>
                      </a:r>
                      <a:endParaRPr lang="fr-FR" sz="1800" b="1" kern="1200" dirty="0" smtClean="0">
                        <a:solidFill>
                          <a:schemeClr val="accent6"/>
                        </a:solidFill>
                        <a:effectLst/>
                        <a:latin typeface="+mn-lt"/>
                        <a:ea typeface="Calibri"/>
                        <a:cs typeface="Times New Roman"/>
                      </a:endParaRPr>
                    </a:p>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accent6"/>
                          </a:solidFill>
                          <a:effectLst/>
                          <a:latin typeface="+mn-lt"/>
                          <a:ea typeface="Times New Roman"/>
                          <a:cs typeface="Times New Roman"/>
                        </a:rPr>
                        <a:t>537</a:t>
                      </a:r>
                      <a:r>
                        <a:rPr lang="fr-FR" sz="1800" b="1" kern="1200" dirty="0" smtClean="0">
                          <a:solidFill>
                            <a:schemeClr val="tx1"/>
                          </a:solidFill>
                          <a:effectLst/>
                          <a:latin typeface="+mn-lt"/>
                          <a:ea typeface="Times New Roman"/>
                          <a:cs typeface="Times New Roman"/>
                        </a:rPr>
                        <a:t> </a:t>
                      </a:r>
                      <a:r>
                        <a:rPr lang="fr-FR" sz="1800" b="1" kern="1200" dirty="0" smtClean="0">
                          <a:solidFill>
                            <a:schemeClr val="accent6"/>
                          </a:solidFill>
                          <a:effectLst/>
                          <a:latin typeface="+mn-lt"/>
                          <a:ea typeface="Times New Roman"/>
                          <a:cs typeface="Times New Roman"/>
                        </a:rPr>
                        <a:t>(60 %)</a:t>
                      </a:r>
                      <a:endParaRPr lang="fr-FR" sz="1800" b="1" kern="1200" dirty="0" smtClean="0">
                        <a:solidFill>
                          <a:schemeClr val="accent6"/>
                        </a:solidFill>
                        <a:effectLst/>
                        <a:latin typeface="+mn-lt"/>
                        <a:ea typeface="Calibri"/>
                        <a:cs typeface="Times New Roman"/>
                      </a:endParaRPr>
                    </a:p>
                    <a:p>
                      <a:endParaRPr lang="fr-FR" dirty="0"/>
                    </a:p>
                  </a:txBody>
                  <a:tcPr/>
                </a:tc>
                <a:extLst>
                  <a:ext uri="{0D108BD9-81ED-4DB2-BD59-A6C34878D82A}">
                    <a16:rowId xmlns:a16="http://schemas.microsoft.com/office/drawing/2014/main" val="4177014043"/>
                  </a:ext>
                </a:extLst>
              </a:tr>
            </a:tbl>
          </a:graphicData>
        </a:graphic>
      </p:graphicFrame>
      <p:cxnSp>
        <p:nvCxnSpPr>
          <p:cNvPr id="8" name="Connecteur droit 7"/>
          <p:cNvCxnSpPr/>
          <p:nvPr/>
        </p:nvCxnSpPr>
        <p:spPr>
          <a:xfrm>
            <a:off x="221041" y="991928"/>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pied de page 15"/>
          <p:cNvSpPr txBox="1">
            <a:spLocks/>
          </p:cNvSpPr>
          <p:nvPr/>
        </p:nvSpPr>
        <p:spPr>
          <a:xfrm>
            <a:off x="3028949" y="6526436"/>
            <a:ext cx="5474972" cy="195039"/>
          </a:xfrm>
          <a:prstGeom prst="rect">
            <a:avLst/>
          </a:prstGeom>
        </p:spPr>
        <p:txBody>
          <a:bodyPr vert="horz" lIns="91440" tIns="45720" rIns="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mtClean="0">
                <a:gradFill flip="none" rotWithShape="1">
                  <a:gsLst>
                    <a:gs pos="100000">
                      <a:srgbClr val="66B32F"/>
                    </a:gs>
                    <a:gs pos="0">
                      <a:srgbClr val="007BC3"/>
                    </a:gs>
                  </a:gsLst>
                  <a:lin ang="0" scaled="1"/>
                  <a:tileRect/>
                </a:gradFill>
                <a:cs typeface="Poppins Light" panose="00000400000000000000" pitchFamily="2" charset="0"/>
              </a:rPr>
              <a:t>ÉGALITÉ FEMMES HOMMES RAPPORT 2024</a:t>
            </a:r>
            <a:endParaRPr lang="fr-FR" sz="1000" smtClean="0">
              <a:solidFill>
                <a:schemeClr val="tx1"/>
              </a:solidFill>
              <a:latin typeface="Poppins Light" panose="00000400000000000000" pitchFamily="2" charset="0"/>
              <a:cs typeface="Poppins Light" panose="00000400000000000000" pitchFamily="2" charset="0"/>
            </a:endParaRPr>
          </a:p>
          <a:p>
            <a:pPr algn="r"/>
            <a:r>
              <a:rPr lang="fr-FR" smtClean="0">
                <a:gradFill flip="none" rotWithShape="1">
                  <a:gsLst>
                    <a:gs pos="100000">
                      <a:srgbClr val="66B32F"/>
                    </a:gs>
                    <a:gs pos="0">
                      <a:srgbClr val="007BC3"/>
                    </a:gs>
                  </a:gsLst>
                  <a:lin ang="0" scaled="1"/>
                  <a:tileRect/>
                </a:gradFill>
                <a:cs typeface="Poppins Light" panose="00000400000000000000" pitchFamily="2" charset="0"/>
              </a:rPr>
              <a:t/>
            </a:r>
            <a:br>
              <a:rPr lang="fr-FR" smtClean="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406354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CC1D3B-C85F-461E-A0BF-1EEADBBA8673}" type="slidenum">
              <a:rPr lang="fr-FR" smtClean="0"/>
              <a:t>12</a:t>
            </a:fld>
            <a:endParaRPr lang="fr-FR" dirty="0"/>
          </a:p>
        </p:txBody>
      </p:sp>
      <p:sp>
        <p:nvSpPr>
          <p:cNvPr id="6" name="Titre 1"/>
          <p:cNvSpPr txBox="1">
            <a:spLocks/>
          </p:cNvSpPr>
          <p:nvPr/>
        </p:nvSpPr>
        <p:spPr>
          <a:xfrm>
            <a:off x="363069" y="330230"/>
            <a:ext cx="8417861" cy="535531"/>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gradFill flip="none" rotWithShape="1">
                  <a:gsLst>
                    <a:gs pos="100000">
                      <a:srgbClr val="66B32F"/>
                    </a:gs>
                    <a:gs pos="0">
                      <a:srgbClr val="007BC3"/>
                    </a:gs>
                  </a:gsLst>
                  <a:lin ang="0" scaled="1"/>
                  <a:tileRect/>
                </a:gradFill>
                <a:latin typeface="+mn-lt"/>
                <a:cs typeface="Poppins Light" panose="00000400000000000000" pitchFamily="2" charset="0"/>
              </a:rPr>
              <a:t>Avancement de grade et promotion interne</a:t>
            </a:r>
          </a:p>
        </p:txBody>
      </p:sp>
      <p:cxnSp>
        <p:nvCxnSpPr>
          <p:cNvPr id="7" name="Connecteur droit 6"/>
          <p:cNvCxnSpPr/>
          <p:nvPr/>
        </p:nvCxnSpPr>
        <p:spPr>
          <a:xfrm>
            <a:off x="363069" y="1041805"/>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Rectangle 2"/>
          <p:cNvSpPr>
            <a:spLocks noChangeArrowheads="1"/>
          </p:cNvSpPr>
          <p:nvPr/>
        </p:nvSpPr>
        <p:spPr bwMode="auto">
          <a:xfrm>
            <a:off x="166570" y="1849439"/>
            <a:ext cx="861436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fr-FR" b="1" dirty="0"/>
              <a:t>Au titre de l’avancement de grade : </a:t>
            </a:r>
            <a:endParaRPr lang="fr-FR" dirty="0"/>
          </a:p>
          <a:p>
            <a:pPr algn="just"/>
            <a:r>
              <a:rPr lang="fr-FR" dirty="0"/>
              <a:t>En 2024, 89 nominations sont intervenues au titre de l'avancement de grade : </a:t>
            </a:r>
          </a:p>
          <a:p>
            <a:pPr algn="just"/>
            <a:r>
              <a:rPr lang="fr-FR" dirty="0"/>
              <a:t>44 hommes (49 %) et 45 femmes </a:t>
            </a:r>
            <a:r>
              <a:rPr lang="fr-FR" b="1" dirty="0"/>
              <a:t>(51 %) </a:t>
            </a:r>
            <a:endParaRPr lang="fr-FR" b="1" dirty="0" smtClean="0"/>
          </a:p>
          <a:p>
            <a:pPr algn="just"/>
            <a:endParaRPr lang="fr-FR" b="1" dirty="0" smtClean="0"/>
          </a:p>
          <a:p>
            <a:pPr algn="just"/>
            <a:endParaRPr lang="fr-FR" dirty="0"/>
          </a:p>
          <a:p>
            <a:pPr algn="just"/>
            <a:r>
              <a:rPr lang="fr-FR" b="1" dirty="0"/>
              <a:t>Au titre de la promotion interne : </a:t>
            </a:r>
            <a:endParaRPr lang="fr-FR" dirty="0"/>
          </a:p>
          <a:p>
            <a:pPr algn="just"/>
            <a:r>
              <a:rPr lang="fr-FR" dirty="0"/>
              <a:t>En 2024, 14 nominations sont intervenues au titre de la promotion interne : </a:t>
            </a:r>
          </a:p>
          <a:p>
            <a:pPr algn="just"/>
            <a:r>
              <a:rPr lang="fr-FR" dirty="0"/>
              <a:t>9 (64 %) hommes et 5 femmes </a:t>
            </a:r>
            <a:r>
              <a:rPr lang="fr-FR" b="1" dirty="0"/>
              <a:t>(36 %)</a:t>
            </a:r>
            <a:endParaRPr lang="fr-FR" dirty="0"/>
          </a:p>
          <a:p>
            <a:pPr algn="just"/>
            <a:r>
              <a:rPr lang="fr-FR" dirty="0"/>
              <a:t>Les femmes représentent </a:t>
            </a:r>
            <a:r>
              <a:rPr lang="fr-FR" b="1" dirty="0"/>
              <a:t>49 % de la totalité des agents nommés </a:t>
            </a:r>
            <a:r>
              <a:rPr lang="fr-FR" dirty="0"/>
              <a:t>(31,6 % en 2023). </a:t>
            </a:r>
            <a:endParaRPr kumimoji="0" lang="fr-FR" altLang="fr-FR" sz="1800" b="0" i="0" u="none" strike="noStrike" cap="none" normalizeH="0" baseline="0" dirty="0">
              <a:ln>
                <a:noFill/>
              </a:ln>
              <a:solidFill>
                <a:schemeClr val="tx1"/>
              </a:solidFill>
              <a:effectLst/>
              <a:latin typeface="Arial" panose="020B0604020202020204" pitchFamily="34" charset="0"/>
            </a:endParaRPr>
          </a:p>
          <a:p>
            <a:endParaRPr lang="fr-FR" altLang="fr-FR" dirty="0" smtClean="0">
              <a:latin typeface="Arial" panose="020B0604020202020204" pitchFamily="34" charset="0"/>
            </a:endParaRPr>
          </a:p>
          <a:p>
            <a:endParaRPr kumimoji="0" lang="fr-FR" altLang="fr-FR" sz="1800" b="0" i="0" u="none" strike="noStrike" cap="none" normalizeH="0" baseline="0" dirty="0">
              <a:ln>
                <a:noFill/>
              </a:ln>
              <a:solidFill>
                <a:schemeClr val="tx1"/>
              </a:solidFill>
              <a:effectLst/>
              <a:latin typeface="Arial" panose="020B0604020202020204" pitchFamily="34" charset="0"/>
            </a:endParaRPr>
          </a:p>
          <a:p>
            <a:endParaRPr lang="fr-FR" altLang="fr-FR" dirty="0" smtClean="0">
              <a:latin typeface="Arial" panose="020B0604020202020204" pitchFamily="34" charset="0"/>
            </a:endParaRPr>
          </a:p>
          <a:p>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9" name="Espace réservé du pied de page 15"/>
          <p:cNvSpPr txBox="1">
            <a:spLocks/>
          </p:cNvSpPr>
          <p:nvPr/>
        </p:nvSpPr>
        <p:spPr>
          <a:xfrm>
            <a:off x="3028949" y="6526436"/>
            <a:ext cx="5474972" cy="195039"/>
          </a:xfrm>
          <a:prstGeom prst="rect">
            <a:avLst/>
          </a:prstGeom>
        </p:spPr>
        <p:txBody>
          <a:bodyPr vert="horz" lIns="91440" tIns="45720" rIns="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ÉGALITÉ FEMMES HOMMES RAPPORT 2024</a:t>
            </a:r>
            <a:endParaRPr lang="fr-FR" sz="1000" dirty="0" smtClean="0">
              <a:solidFill>
                <a:schemeClr val="tx1"/>
              </a:solidFill>
              <a:latin typeface="Poppins Light" panose="00000400000000000000" pitchFamily="2" charset="0"/>
              <a:cs typeface="Poppins Light" panose="00000400000000000000" pitchFamily="2" charset="0"/>
            </a:endParaRPr>
          </a:p>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
            </a:r>
            <a:br>
              <a:rPr lang="fr-FR" dirty="0" smtClean="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3785168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CC1D3B-C85F-461E-A0BF-1EEADBBA8673}" type="slidenum">
              <a:rPr lang="fr-FR" smtClean="0"/>
              <a:t>13</a:t>
            </a:fld>
            <a:endParaRPr lang="fr-FR" dirty="0"/>
          </a:p>
        </p:txBody>
      </p:sp>
      <p:sp>
        <p:nvSpPr>
          <p:cNvPr id="6" name="Titre 1"/>
          <p:cNvSpPr txBox="1">
            <a:spLocks/>
          </p:cNvSpPr>
          <p:nvPr/>
        </p:nvSpPr>
        <p:spPr>
          <a:xfrm>
            <a:off x="363069" y="330230"/>
            <a:ext cx="8417861" cy="535531"/>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La rémunération 1/4</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cxnSp>
        <p:nvCxnSpPr>
          <p:cNvPr id="7" name="Connecteur droit 6"/>
          <p:cNvCxnSpPr/>
          <p:nvPr/>
        </p:nvCxnSpPr>
        <p:spPr>
          <a:xfrm>
            <a:off x="363069" y="1041805"/>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Rectangle 2"/>
          <p:cNvSpPr>
            <a:spLocks noChangeArrowheads="1"/>
          </p:cNvSpPr>
          <p:nvPr/>
        </p:nvSpPr>
        <p:spPr bwMode="auto">
          <a:xfrm>
            <a:off x="108065" y="998935"/>
            <a:ext cx="8672865"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dirty="0" smtClean="0"/>
          </a:p>
          <a:p>
            <a:pPr algn="just"/>
            <a:r>
              <a:rPr lang="fr-FR" dirty="0" smtClean="0"/>
              <a:t>- Les </a:t>
            </a:r>
            <a:r>
              <a:rPr lang="fr-FR" dirty="0"/>
              <a:t>agents sont rémunérés en fonction de leur grade et de leur échelon selon les mêmes règles que l’on soit une femme ou un homme. De la même manière, le régime indemnitaire est déterminé en fonction du poste occupé sans distinction de genre</a:t>
            </a:r>
            <a:r>
              <a:rPr lang="fr-FR" dirty="0" smtClean="0"/>
              <a:t>.</a:t>
            </a:r>
          </a:p>
          <a:p>
            <a:pPr algn="just"/>
            <a:endParaRPr lang="fr-FR" dirty="0"/>
          </a:p>
          <a:p>
            <a:r>
              <a:rPr lang="fr-FR" b="1" dirty="0" smtClean="0"/>
              <a:t>- Écart </a:t>
            </a:r>
            <a:r>
              <a:rPr lang="fr-FR" b="1" dirty="0"/>
              <a:t>de rémunération brute moyenne annuelle entre les femmes et les hommes </a:t>
            </a:r>
            <a:endParaRPr lang="fr-FR" b="1" dirty="0" smtClean="0"/>
          </a:p>
          <a:p>
            <a:r>
              <a:rPr lang="fr-FR" i="1" dirty="0" smtClean="0"/>
              <a:t>(en Équivalent Temps Plein, agents titulaires Ville)</a:t>
            </a:r>
          </a:p>
          <a:p>
            <a:endParaRPr lang="fr-FR" sz="2200" dirty="0">
              <a:cs typeface="Arial" panose="020B0604020202020204" pitchFamily="34" charset="0"/>
            </a:endParaRPr>
          </a:p>
          <a:p>
            <a:pPr marL="1257300" lvl="2" indent="-342900" algn="just">
              <a:buFont typeface="Wingdings" panose="05000000000000000000" pitchFamily="2" charset="2"/>
              <a:buChar char="§"/>
            </a:pPr>
            <a:r>
              <a:rPr lang="fr-FR" sz="2400" dirty="0"/>
              <a:t>33 774 </a:t>
            </a:r>
            <a:r>
              <a:rPr lang="fr-FR" sz="2200" dirty="0" smtClean="0">
                <a:cs typeface="Arial" panose="020B0604020202020204" pitchFamily="34" charset="0"/>
              </a:rPr>
              <a:t>€ </a:t>
            </a:r>
            <a:r>
              <a:rPr lang="fr-FR" sz="2200" dirty="0">
                <a:cs typeface="Arial" panose="020B0604020202020204" pitchFamily="34" charset="0"/>
              </a:rPr>
              <a:t>pour les hommes</a:t>
            </a:r>
          </a:p>
          <a:p>
            <a:pPr marL="1257300" lvl="2" indent="-342900" algn="just">
              <a:buFont typeface="Wingdings" panose="05000000000000000000" pitchFamily="2" charset="2"/>
              <a:buChar char="§"/>
            </a:pPr>
            <a:r>
              <a:rPr lang="fr-FR" sz="2400" dirty="0"/>
              <a:t>31 023 </a:t>
            </a:r>
            <a:r>
              <a:rPr lang="fr-FR" sz="2200" dirty="0" smtClean="0">
                <a:cs typeface="Arial" panose="020B0604020202020204" pitchFamily="34" charset="0"/>
              </a:rPr>
              <a:t>€ </a:t>
            </a:r>
            <a:r>
              <a:rPr lang="fr-FR" sz="2200" dirty="0">
                <a:cs typeface="Arial" panose="020B0604020202020204" pitchFamily="34" charset="0"/>
              </a:rPr>
              <a:t>pour les femmes </a:t>
            </a:r>
          </a:p>
          <a:p>
            <a:pPr marL="237744" lvl="2" indent="0" algn="just">
              <a:buNone/>
            </a:pPr>
            <a:endParaRPr lang="fr-FR" sz="2200" dirty="0">
              <a:cs typeface="Arial" panose="020B0604020202020204" pitchFamily="34" charset="0"/>
            </a:endParaRPr>
          </a:p>
          <a:p>
            <a:pPr lvl="2" algn="just"/>
            <a:r>
              <a:rPr lang="fr-FR" sz="2200" dirty="0">
                <a:cs typeface="Arial" panose="020B0604020202020204" pitchFamily="34" charset="0"/>
              </a:rPr>
              <a:t>soit un écart de </a:t>
            </a:r>
            <a:r>
              <a:rPr lang="fr-FR" sz="2400" b="1" dirty="0"/>
              <a:t>8,1</a:t>
            </a:r>
            <a:r>
              <a:rPr lang="fr-FR" sz="2200" b="1" dirty="0" smtClean="0">
                <a:cs typeface="Arial" panose="020B0604020202020204" pitchFamily="34" charset="0"/>
              </a:rPr>
              <a:t> </a:t>
            </a:r>
            <a:r>
              <a:rPr lang="fr-FR" sz="2200" b="1" dirty="0">
                <a:cs typeface="Arial" panose="020B0604020202020204" pitchFamily="34" charset="0"/>
              </a:rPr>
              <a:t>% </a:t>
            </a:r>
          </a:p>
          <a:p>
            <a:pPr lvl="2" algn="just"/>
            <a:r>
              <a:rPr lang="fr-FR" sz="2200" dirty="0" smtClean="0">
                <a:cs typeface="Arial" panose="020B0604020202020204" pitchFamily="34" charset="0"/>
              </a:rPr>
              <a:t>(7,9 </a:t>
            </a:r>
            <a:r>
              <a:rPr lang="fr-FR" sz="2200" dirty="0">
                <a:cs typeface="Arial" panose="020B0604020202020204" pitchFamily="34" charset="0"/>
              </a:rPr>
              <a:t>% en </a:t>
            </a:r>
            <a:r>
              <a:rPr lang="fr-FR" sz="2200" dirty="0" smtClean="0">
                <a:cs typeface="Arial" panose="020B0604020202020204" pitchFamily="34" charset="0"/>
              </a:rPr>
              <a:t>2023; 7,7 </a:t>
            </a:r>
            <a:r>
              <a:rPr lang="fr-FR" sz="2200" dirty="0">
                <a:cs typeface="Arial" panose="020B0604020202020204" pitchFamily="34" charset="0"/>
              </a:rPr>
              <a:t>% en </a:t>
            </a:r>
            <a:r>
              <a:rPr lang="fr-FR" sz="2200" dirty="0" smtClean="0">
                <a:cs typeface="Arial" panose="020B0604020202020204" pitchFamily="34" charset="0"/>
              </a:rPr>
              <a:t>2022) </a:t>
            </a:r>
            <a:endParaRPr lang="fr-FR" sz="2200" dirty="0">
              <a:cs typeface="Arial" panose="020B0604020202020204" pitchFamily="34" charset="0"/>
            </a:endParaRPr>
          </a:p>
          <a:p>
            <a:endParaRPr lang="fr-FR" b="1" dirty="0"/>
          </a:p>
          <a:p>
            <a:endParaRPr lang="fr-FR" altLang="fr-FR" dirty="0" smtClean="0">
              <a:latin typeface="Arial" panose="020B0604020202020204" pitchFamily="34" charset="0"/>
            </a:endParaRPr>
          </a:p>
          <a:p>
            <a:endParaRPr kumimoji="0" lang="fr-FR" altLang="fr-FR" sz="1800" b="0" i="0" u="none" strike="noStrike" cap="none" normalizeH="0" baseline="0" dirty="0">
              <a:ln>
                <a:noFill/>
              </a:ln>
              <a:solidFill>
                <a:schemeClr val="tx1"/>
              </a:solidFill>
              <a:effectLst/>
              <a:latin typeface="Arial" panose="020B0604020202020204" pitchFamily="34" charset="0"/>
            </a:endParaRPr>
          </a:p>
          <a:p>
            <a:endParaRPr lang="fr-FR" altLang="fr-FR" dirty="0" smtClean="0">
              <a:latin typeface="Arial" panose="020B0604020202020204" pitchFamily="34" charset="0"/>
            </a:endParaRPr>
          </a:p>
          <a:p>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9" name="Espace réservé du pied de page 15"/>
          <p:cNvSpPr txBox="1">
            <a:spLocks/>
          </p:cNvSpPr>
          <p:nvPr/>
        </p:nvSpPr>
        <p:spPr>
          <a:xfrm>
            <a:off x="3028949" y="6526436"/>
            <a:ext cx="5474972" cy="195039"/>
          </a:xfrm>
          <a:prstGeom prst="rect">
            <a:avLst/>
          </a:prstGeom>
        </p:spPr>
        <p:txBody>
          <a:bodyPr vert="horz" lIns="91440" tIns="45720" rIns="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ÉGALITÉ FEMMES HOMMES RAPPORT 2024</a:t>
            </a:r>
            <a:endParaRPr lang="fr-FR" sz="1000" dirty="0" smtClean="0">
              <a:solidFill>
                <a:schemeClr val="tx1"/>
              </a:solidFill>
              <a:latin typeface="Poppins Light" panose="00000400000000000000" pitchFamily="2" charset="0"/>
              <a:cs typeface="Poppins Light" panose="00000400000000000000" pitchFamily="2" charset="0"/>
            </a:endParaRPr>
          </a:p>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
            </a:r>
            <a:br>
              <a:rPr lang="fr-FR" dirty="0" smtClean="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337519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CC1D3B-C85F-461E-A0BF-1EEADBBA8673}" type="slidenum">
              <a:rPr lang="fr-FR" smtClean="0"/>
              <a:t>14</a:t>
            </a:fld>
            <a:endParaRPr lang="fr-FR" dirty="0"/>
          </a:p>
        </p:txBody>
      </p:sp>
      <p:sp>
        <p:nvSpPr>
          <p:cNvPr id="6" name="Titre 1"/>
          <p:cNvSpPr txBox="1">
            <a:spLocks/>
          </p:cNvSpPr>
          <p:nvPr/>
        </p:nvSpPr>
        <p:spPr>
          <a:xfrm>
            <a:off x="363069" y="330230"/>
            <a:ext cx="8417861" cy="535531"/>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La rémunération 2/4</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cxnSp>
        <p:nvCxnSpPr>
          <p:cNvPr id="7" name="Connecteur droit 6"/>
          <p:cNvCxnSpPr/>
          <p:nvPr/>
        </p:nvCxnSpPr>
        <p:spPr>
          <a:xfrm>
            <a:off x="363069" y="1041805"/>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Rectangle 2"/>
          <p:cNvSpPr>
            <a:spLocks noChangeArrowheads="1"/>
          </p:cNvSpPr>
          <p:nvPr/>
        </p:nvSpPr>
        <p:spPr bwMode="auto">
          <a:xfrm>
            <a:off x="122791" y="1277445"/>
            <a:ext cx="861436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fr-FR" dirty="0" smtClean="0"/>
              <a:t>Sur </a:t>
            </a:r>
            <a:r>
              <a:rPr lang="fr-FR" dirty="0"/>
              <a:t>la moyenne générale, l’écart de 2 751 euros en faveur des hommes s’explique principalement par </a:t>
            </a:r>
            <a:r>
              <a:rPr lang="fr-FR" dirty="0" smtClean="0"/>
              <a:t>: </a:t>
            </a:r>
          </a:p>
          <a:p>
            <a:pPr algn="just"/>
            <a:endParaRPr lang="fr-FR" b="1" dirty="0" smtClean="0"/>
          </a:p>
          <a:p>
            <a:pPr algn="just">
              <a:buFontTx/>
              <a:buChar char="-"/>
            </a:pPr>
            <a:r>
              <a:rPr lang="fr-FR" dirty="0" smtClean="0">
                <a:cs typeface="Arial" panose="020B0604020202020204" pitchFamily="34" charset="0"/>
              </a:rPr>
              <a:t>Catégorie </a:t>
            </a:r>
            <a:r>
              <a:rPr lang="fr-FR" dirty="0">
                <a:cs typeface="Arial" panose="020B0604020202020204" pitchFamily="34" charset="0"/>
              </a:rPr>
              <a:t>C : un nombre plus important d’agents masculins dans des secteurs nécessitant astreintes et heures supplémentaires</a:t>
            </a:r>
          </a:p>
          <a:p>
            <a:pPr algn="just"/>
            <a:endParaRPr lang="fr-FR" dirty="0">
              <a:cs typeface="Arial" panose="020B0604020202020204" pitchFamily="34" charset="0"/>
            </a:endParaRPr>
          </a:p>
          <a:p>
            <a:pPr algn="just">
              <a:buFontTx/>
              <a:buChar char="-"/>
            </a:pPr>
            <a:r>
              <a:rPr lang="fr-FR" dirty="0">
                <a:cs typeface="Arial" panose="020B0604020202020204" pitchFamily="34" charset="0"/>
              </a:rPr>
              <a:t>Catégorie B : une intégration des auxiliaires de puériculture, 100% féminines, dont les grilles indiciaires sont moins favorables que les autres cadres d’emploi de cette catégorie </a:t>
            </a:r>
          </a:p>
          <a:p>
            <a:pPr algn="just"/>
            <a:endParaRPr lang="fr-FR" dirty="0">
              <a:cs typeface="Arial" panose="020B0604020202020204" pitchFamily="34" charset="0"/>
            </a:endParaRPr>
          </a:p>
          <a:p>
            <a:pPr algn="just">
              <a:buFontTx/>
              <a:buChar char="-"/>
            </a:pPr>
            <a:r>
              <a:rPr lang="fr-FR" dirty="0">
                <a:cs typeface="Arial" panose="020B0604020202020204" pitchFamily="34" charset="0"/>
              </a:rPr>
              <a:t>Catégorie A : une intégration des Educateurs de Jeunes Enfants et des Assistants Socio-Educatifs, majoritairement féminines, dont les grilles indiciaires sont moins favorables que les autres cadres d’emploi de cette catégorie </a:t>
            </a:r>
          </a:p>
          <a:p>
            <a:endParaRPr kumimoji="0" lang="fr-FR" altLang="fr-FR" sz="1800" b="0" i="0" u="none" strike="noStrike" cap="none" normalizeH="0" baseline="0" dirty="0">
              <a:ln>
                <a:noFill/>
              </a:ln>
              <a:solidFill>
                <a:schemeClr val="tx1"/>
              </a:solidFill>
              <a:effectLst/>
              <a:latin typeface="Arial" panose="020B0604020202020204" pitchFamily="34" charset="0"/>
            </a:endParaRPr>
          </a:p>
          <a:p>
            <a:endParaRPr lang="fr-FR" altLang="fr-FR" dirty="0" smtClean="0">
              <a:latin typeface="Arial" panose="020B0604020202020204" pitchFamily="34" charset="0"/>
            </a:endParaRPr>
          </a:p>
          <a:p>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9" name="Espace réservé du pied de page 15"/>
          <p:cNvSpPr txBox="1">
            <a:spLocks/>
          </p:cNvSpPr>
          <p:nvPr/>
        </p:nvSpPr>
        <p:spPr>
          <a:xfrm>
            <a:off x="3028949" y="6526436"/>
            <a:ext cx="5474972" cy="195039"/>
          </a:xfrm>
          <a:prstGeom prst="rect">
            <a:avLst/>
          </a:prstGeom>
        </p:spPr>
        <p:txBody>
          <a:bodyPr vert="horz" lIns="91440" tIns="45720" rIns="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ÉGALITÉ FEMMES HOMMES RAPPORT 2024</a:t>
            </a:r>
            <a:endParaRPr lang="fr-FR" sz="1000" dirty="0" smtClean="0">
              <a:solidFill>
                <a:schemeClr val="tx1"/>
              </a:solidFill>
              <a:latin typeface="Poppins Light" panose="00000400000000000000" pitchFamily="2" charset="0"/>
              <a:cs typeface="Poppins Light" panose="00000400000000000000" pitchFamily="2" charset="0"/>
            </a:endParaRPr>
          </a:p>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
            </a:r>
            <a:br>
              <a:rPr lang="fr-FR" dirty="0" smtClean="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4520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CC1D3B-C85F-461E-A0BF-1EEADBBA8673}" type="slidenum">
              <a:rPr lang="fr-FR" smtClean="0"/>
              <a:t>15</a:t>
            </a:fld>
            <a:endParaRPr lang="fr-FR" dirty="0"/>
          </a:p>
        </p:txBody>
      </p:sp>
      <p:pic>
        <p:nvPicPr>
          <p:cNvPr id="7" name="Image 6"/>
          <p:cNvPicPr>
            <a:picLocks noChangeAspect="1"/>
          </p:cNvPicPr>
          <p:nvPr/>
        </p:nvPicPr>
        <p:blipFill>
          <a:blip r:embed="rId2"/>
          <a:stretch>
            <a:fillRect/>
          </a:stretch>
        </p:blipFill>
        <p:spPr>
          <a:xfrm>
            <a:off x="1954305" y="2342207"/>
            <a:ext cx="5235388" cy="2581835"/>
          </a:xfrm>
          <a:prstGeom prst="rect">
            <a:avLst/>
          </a:prstGeom>
        </p:spPr>
      </p:pic>
      <p:sp>
        <p:nvSpPr>
          <p:cNvPr id="8" name="Rectangle 7"/>
          <p:cNvSpPr/>
          <p:nvPr/>
        </p:nvSpPr>
        <p:spPr>
          <a:xfrm>
            <a:off x="2186247" y="1157708"/>
            <a:ext cx="4572000" cy="892552"/>
          </a:xfrm>
          <a:prstGeom prst="rect">
            <a:avLst/>
          </a:prstGeom>
        </p:spPr>
        <p:txBody>
          <a:bodyPr>
            <a:spAutoFit/>
          </a:bodyPr>
          <a:lstStyle/>
          <a:p>
            <a:pPr algn="ctr"/>
            <a:r>
              <a:rPr lang="fr-FR" b="1" dirty="0" smtClean="0">
                <a:solidFill>
                  <a:srgbClr val="000000"/>
                </a:solidFill>
                <a:latin typeface="Calibri" panose="020F0502020204030204" pitchFamily="34" charset="0"/>
              </a:rPr>
              <a:t>Écart de rémunération femmes hommes selon les types de fonction publique</a:t>
            </a:r>
            <a:endParaRPr lang="fr-FR" dirty="0" smtClean="0">
              <a:solidFill>
                <a:srgbClr val="000000"/>
              </a:solidFill>
              <a:latin typeface="Calibri" panose="020F0502020204030204" pitchFamily="34" charset="0"/>
            </a:endParaRPr>
          </a:p>
          <a:p>
            <a:pPr algn="ctr"/>
            <a:r>
              <a:rPr lang="fr-FR" sz="1600" dirty="0" smtClean="0">
                <a:solidFill>
                  <a:srgbClr val="000000"/>
                </a:solidFill>
                <a:latin typeface="Calibri Light" panose="020F0302020204030204" pitchFamily="34" charset="0"/>
              </a:rPr>
              <a:t>(en équivalent temps plein / chiffres 2022)</a:t>
            </a:r>
            <a:endParaRPr lang="fr-FR" dirty="0"/>
          </a:p>
        </p:txBody>
      </p:sp>
      <p:sp>
        <p:nvSpPr>
          <p:cNvPr id="9" name="Rectangle 8"/>
          <p:cNvSpPr/>
          <p:nvPr/>
        </p:nvSpPr>
        <p:spPr>
          <a:xfrm>
            <a:off x="2186247" y="4909802"/>
            <a:ext cx="4646815" cy="1077218"/>
          </a:xfrm>
          <a:prstGeom prst="rect">
            <a:avLst/>
          </a:prstGeom>
        </p:spPr>
        <p:txBody>
          <a:bodyPr wrap="square">
            <a:spAutoFit/>
          </a:bodyPr>
          <a:lstStyle/>
          <a:p>
            <a:pPr algn="just"/>
            <a:r>
              <a:rPr lang="fr-FR" sz="800" dirty="0">
                <a:solidFill>
                  <a:srgbClr val="000000"/>
                </a:solidFill>
                <a:latin typeface="Calibri Light" panose="020F0302020204030204" pitchFamily="34" charset="0"/>
              </a:rPr>
              <a:t>Source : Chiffres clés du rapport annuel sur l’état de la fonction publique, édition 2024 </a:t>
            </a:r>
          </a:p>
          <a:p>
            <a:pPr algn="just"/>
            <a:r>
              <a:rPr lang="fr-FR" sz="800" dirty="0">
                <a:solidFill>
                  <a:srgbClr val="000000"/>
                </a:solidFill>
                <a:latin typeface="Calibri Light" panose="020F0302020204030204" pitchFamily="34" charset="0"/>
              </a:rPr>
              <a:t>Champ : France (hors Mayotte), y compris bénéficiaires de contrats aidés, salaires moyens nets en équivalent temps plein mensualisé/Champ pour le privé : Y compris contrats de professionnalisation. Hors apprentis, stagiaires, salariés agricoles et salariés des particuliers employeurs/Champ pour la fonction publique : Hors militaires, assistants maternels et familiaux, apprentis, internes et externes des hôpitaux publics.</a:t>
            </a:r>
          </a:p>
          <a:p>
            <a:pPr algn="just"/>
            <a:r>
              <a:rPr lang="fr-FR" sz="800" dirty="0">
                <a:solidFill>
                  <a:srgbClr val="000000"/>
                </a:solidFill>
                <a:latin typeface="Calibri Light" panose="020F0302020204030204" pitchFamily="34" charset="0"/>
              </a:rPr>
              <a:t>Ces chiffres sont donnés à titre indicatif, le champ de calcul de l’écart du rapport annuel de la Ville est le suivant :</a:t>
            </a:r>
          </a:p>
          <a:p>
            <a:pPr algn="just"/>
            <a:r>
              <a:rPr lang="fr-FR" sz="800" dirty="0">
                <a:solidFill>
                  <a:srgbClr val="000000"/>
                </a:solidFill>
                <a:latin typeface="Calibri Light" panose="020F0302020204030204" pitchFamily="34" charset="0"/>
              </a:rPr>
              <a:t>« rémunérations brutes annuelles moyennes des agents titulaires uniquement, en Equivalent Temps Plein ».</a:t>
            </a:r>
            <a:endParaRPr lang="fr-FR" dirty="0"/>
          </a:p>
        </p:txBody>
      </p:sp>
      <p:sp>
        <p:nvSpPr>
          <p:cNvPr id="10" name="Titre 1"/>
          <p:cNvSpPr txBox="1">
            <a:spLocks/>
          </p:cNvSpPr>
          <p:nvPr/>
        </p:nvSpPr>
        <p:spPr>
          <a:xfrm>
            <a:off x="363069" y="330230"/>
            <a:ext cx="8417861" cy="535531"/>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La rémunération 3/4</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cxnSp>
        <p:nvCxnSpPr>
          <p:cNvPr id="11" name="Connecteur droit 10"/>
          <p:cNvCxnSpPr/>
          <p:nvPr/>
        </p:nvCxnSpPr>
        <p:spPr>
          <a:xfrm>
            <a:off x="363069" y="1041805"/>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Espace réservé du pied de page 15"/>
          <p:cNvSpPr txBox="1">
            <a:spLocks/>
          </p:cNvSpPr>
          <p:nvPr/>
        </p:nvSpPr>
        <p:spPr>
          <a:xfrm>
            <a:off x="3028949" y="6526436"/>
            <a:ext cx="5474972" cy="195039"/>
          </a:xfrm>
          <a:prstGeom prst="rect">
            <a:avLst/>
          </a:prstGeom>
        </p:spPr>
        <p:txBody>
          <a:bodyPr vert="horz" lIns="91440" tIns="45720" rIns="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ÉGALITÉ FEMMES HOMMES RAPPORT 2024</a:t>
            </a:r>
            <a:endParaRPr lang="fr-FR" sz="1000" dirty="0" smtClean="0">
              <a:solidFill>
                <a:schemeClr val="tx1"/>
              </a:solidFill>
              <a:latin typeface="Poppins Light" panose="00000400000000000000" pitchFamily="2" charset="0"/>
              <a:cs typeface="Poppins Light" panose="00000400000000000000" pitchFamily="2" charset="0"/>
            </a:endParaRPr>
          </a:p>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
            </a:r>
            <a:br>
              <a:rPr lang="fr-FR" dirty="0" smtClean="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3270679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300446" y="1166330"/>
            <a:ext cx="8203475" cy="4986275"/>
          </a:xfrm>
        </p:spPr>
        <p:txBody>
          <a:bodyPr>
            <a:noAutofit/>
          </a:bodyPr>
          <a:lstStyle/>
          <a:p>
            <a:pPr marL="0" indent="0">
              <a:buNone/>
            </a:pPr>
            <a:endParaRPr lang="fr-FR" sz="1600" b="1" dirty="0" smtClean="0"/>
          </a:p>
          <a:p>
            <a:pPr marL="0" indent="0">
              <a:buNone/>
            </a:pPr>
            <a:r>
              <a:rPr lang="fr-FR" sz="1600" b="1" dirty="0" smtClean="0"/>
              <a:t>Nombre </a:t>
            </a:r>
            <a:r>
              <a:rPr lang="fr-FR" sz="1600" b="1" dirty="0"/>
              <a:t>de femmes et </a:t>
            </a:r>
            <a:r>
              <a:rPr lang="fr-FR" sz="1600" b="1" dirty="0" smtClean="0"/>
              <a:t>d’hommes</a:t>
            </a:r>
            <a:r>
              <a:rPr lang="fr-FR" sz="1600" dirty="0"/>
              <a:t> </a:t>
            </a:r>
            <a:r>
              <a:rPr lang="fr-FR" sz="1600" b="1" dirty="0" smtClean="0"/>
              <a:t>parmi </a:t>
            </a:r>
            <a:r>
              <a:rPr lang="fr-FR" sz="1600" b="1" dirty="0"/>
              <a:t>les 10 rémunérations les plus élevées des agents Ville</a:t>
            </a:r>
            <a:endParaRPr lang="fr-FR" sz="1600" dirty="0"/>
          </a:p>
          <a:p>
            <a:pPr marL="0" indent="0" algn="just">
              <a:buNone/>
            </a:pPr>
            <a:endParaRPr lang="fr-FR" sz="1600" i="1" dirty="0" smtClean="0"/>
          </a:p>
          <a:p>
            <a:pPr marL="0" indent="0" algn="just">
              <a:buNone/>
            </a:pPr>
            <a:r>
              <a:rPr lang="fr-FR" sz="1600" i="1" dirty="0" smtClean="0"/>
              <a:t>Conformément </a:t>
            </a:r>
            <a:r>
              <a:rPr lang="fr-FR" sz="1600" i="1" dirty="0"/>
              <a:t>à l'article L. 716-1 du code général de la fonction publique, </a:t>
            </a:r>
            <a:r>
              <a:rPr lang="fr-FR" sz="1600" i="1" dirty="0" smtClean="0"/>
              <a:t>Villeneuve d’Ascq, en tant que Ville de </a:t>
            </a:r>
            <a:r>
              <a:rPr lang="fr-FR" sz="1600" i="1" dirty="0"/>
              <a:t>plus de 40 000 </a:t>
            </a:r>
            <a:r>
              <a:rPr lang="fr-FR" sz="1600" i="1" dirty="0" smtClean="0"/>
              <a:t>habitants, doit publier annuellement sur son site internet</a:t>
            </a:r>
            <a:r>
              <a:rPr lang="fr-FR" sz="1600" i="1" dirty="0"/>
              <a:t>, la somme des 10 rémunérations les plus élevées des agents relevant de </a:t>
            </a:r>
            <a:r>
              <a:rPr lang="fr-FR" sz="1600" i="1" dirty="0" smtClean="0"/>
              <a:t>son </a:t>
            </a:r>
            <a:r>
              <a:rPr lang="fr-FR" sz="1600" i="1" dirty="0"/>
              <a:t>périmètre, en précisant </a:t>
            </a:r>
            <a:r>
              <a:rPr lang="fr-FR" sz="1600" i="1" dirty="0" smtClean="0"/>
              <a:t>le </a:t>
            </a:r>
            <a:r>
              <a:rPr lang="fr-FR" sz="1600" i="1" dirty="0"/>
              <a:t>nombre de femmes et d'hommes figurant parmi ces 10 rémunérations les plus élevées</a:t>
            </a:r>
            <a:r>
              <a:rPr lang="fr-FR" sz="1600" i="1" dirty="0" smtClean="0"/>
              <a:t>.</a:t>
            </a:r>
          </a:p>
          <a:p>
            <a:pPr marL="0" indent="0" algn="just">
              <a:buNone/>
            </a:pPr>
            <a:endParaRPr lang="fr-FR" sz="1600" i="1" dirty="0"/>
          </a:p>
          <a:p>
            <a:pPr algn="just"/>
            <a:r>
              <a:rPr lang="fr-FR" sz="1600" dirty="0"/>
              <a:t>En 2023, la parité femme/homme est pleinement respectée : on compte </a:t>
            </a:r>
            <a:r>
              <a:rPr lang="fr-FR" sz="1600" b="1" dirty="0"/>
              <a:t>5 femmes et 5 hommes parmi les 10 rémunérations les plus élevées des agents de la Ville de Villeneuve d’Ascq. </a:t>
            </a:r>
            <a:endParaRPr lang="fr-FR" sz="1600" dirty="0"/>
          </a:p>
          <a:p>
            <a:pPr algn="just"/>
            <a:r>
              <a:rPr lang="fr-FR" sz="1600" b="1" dirty="0"/>
              <a:t>Comparaison avec les autres collectivités :</a:t>
            </a:r>
            <a:endParaRPr lang="fr-FR" sz="1600" dirty="0"/>
          </a:p>
          <a:p>
            <a:pPr marL="0" indent="0" algn="just">
              <a:buNone/>
            </a:pPr>
            <a:r>
              <a:rPr lang="fr-FR" sz="1600" dirty="0"/>
              <a:t>Extraits ci-après de l’article du 11 juin 2024 de la Gazette des Communes : « </a:t>
            </a:r>
            <a:r>
              <a:rPr lang="fr-FR" sz="1600" i="1" dirty="0"/>
              <a:t>Que retenir des dix plus hautes rémunérations versées en 2023 par les collectivités locales ? </a:t>
            </a:r>
            <a:r>
              <a:rPr lang="fr-FR" sz="1600" dirty="0"/>
              <a:t>»</a:t>
            </a:r>
          </a:p>
          <a:p>
            <a:pPr marL="0" indent="0" algn="just">
              <a:buNone/>
            </a:pPr>
            <a:r>
              <a:rPr lang="fr-FR" sz="1600" dirty="0"/>
              <a:t>« </a:t>
            </a:r>
            <a:r>
              <a:rPr lang="fr-FR" sz="1600" i="1" dirty="0" smtClean="0"/>
              <a:t>Parmi les </a:t>
            </a:r>
            <a:r>
              <a:rPr lang="fr-FR" sz="1600" i="1" dirty="0"/>
              <a:t>10 plus hautes </a:t>
            </a:r>
            <a:r>
              <a:rPr lang="fr-FR" sz="1600" i="1" dirty="0" smtClean="0"/>
              <a:t>rémunérations […], la moyenne est de </a:t>
            </a:r>
            <a:r>
              <a:rPr lang="fr-FR" sz="1600" b="1" i="1" dirty="0" smtClean="0"/>
              <a:t>4,2 </a:t>
            </a:r>
            <a:r>
              <a:rPr lang="fr-FR" sz="1600" b="1" i="1" dirty="0"/>
              <a:t>dans les </a:t>
            </a:r>
            <a:r>
              <a:rPr lang="fr-FR" sz="1600" b="1" i="1" dirty="0" smtClean="0"/>
              <a:t>communes</a:t>
            </a:r>
            <a:r>
              <a:rPr lang="fr-FR" sz="1600" i="1" dirty="0" smtClean="0"/>
              <a:t> »</a:t>
            </a:r>
            <a:endParaRPr lang="fr-FR" sz="1600" dirty="0"/>
          </a:p>
          <a:p>
            <a:pPr marL="0" indent="0" algn="just">
              <a:buNone/>
            </a:pPr>
            <a:r>
              <a:rPr lang="fr-FR" sz="1600" dirty="0"/>
              <a:t>« </a:t>
            </a:r>
            <a:r>
              <a:rPr lang="fr-FR" sz="1600" i="1" dirty="0"/>
              <a:t>En 2023, 38% des collectivités locales, toutes catégories confondues, comptent 5 femmes </a:t>
            </a:r>
            <a:r>
              <a:rPr lang="fr-FR" sz="1600" i="1" dirty="0" smtClean="0"/>
              <a:t>ou plus parmi les dix plus hautes rémunérations. » </a:t>
            </a:r>
            <a:endParaRPr lang="fr-FR" sz="1600" dirty="0"/>
          </a:p>
        </p:txBody>
      </p:sp>
      <p:sp>
        <p:nvSpPr>
          <p:cNvPr id="4" name="Espace réservé du numéro de diapositive 3"/>
          <p:cNvSpPr>
            <a:spLocks noGrp="1"/>
          </p:cNvSpPr>
          <p:nvPr>
            <p:ph type="sldNum" sz="quarter" idx="12"/>
          </p:nvPr>
        </p:nvSpPr>
        <p:spPr/>
        <p:txBody>
          <a:bodyPr/>
          <a:lstStyle/>
          <a:p>
            <a:fld id="{D6CC1D3B-C85F-461E-A0BF-1EEADBBA8673}" type="slidenum">
              <a:rPr lang="fr-FR" smtClean="0"/>
              <a:t>16</a:t>
            </a:fld>
            <a:endParaRPr lang="fr-FR" dirty="0"/>
          </a:p>
        </p:txBody>
      </p:sp>
      <p:sp>
        <p:nvSpPr>
          <p:cNvPr id="8" name="Titre 1"/>
          <p:cNvSpPr txBox="1">
            <a:spLocks noGrp="1"/>
          </p:cNvSpPr>
          <p:nvPr>
            <p:ph type="title"/>
          </p:nvPr>
        </p:nvSpPr>
        <p:spPr>
          <a:xfrm>
            <a:off x="628650" y="365125"/>
            <a:ext cx="7886700" cy="535531"/>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La rémunération 4/4</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cxnSp>
        <p:nvCxnSpPr>
          <p:cNvPr id="9" name="Connecteur droit 8"/>
          <p:cNvCxnSpPr/>
          <p:nvPr/>
        </p:nvCxnSpPr>
        <p:spPr>
          <a:xfrm>
            <a:off x="628650" y="1033493"/>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Espace réservé du pied de page 15"/>
          <p:cNvSpPr txBox="1">
            <a:spLocks/>
          </p:cNvSpPr>
          <p:nvPr/>
        </p:nvSpPr>
        <p:spPr>
          <a:xfrm>
            <a:off x="3028949" y="6526436"/>
            <a:ext cx="5474972" cy="195039"/>
          </a:xfrm>
          <a:prstGeom prst="rect">
            <a:avLst/>
          </a:prstGeom>
        </p:spPr>
        <p:txBody>
          <a:bodyPr vert="horz" lIns="91440" tIns="45720" rIns="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ÉGALITÉ FEMMES HOMMES RAPPORT 2024</a:t>
            </a:r>
            <a:endParaRPr lang="fr-FR" sz="1000" dirty="0" smtClean="0">
              <a:solidFill>
                <a:schemeClr val="tx1"/>
              </a:solidFill>
              <a:latin typeface="Poppins Light" panose="00000400000000000000" pitchFamily="2" charset="0"/>
              <a:cs typeface="Poppins Light" panose="00000400000000000000" pitchFamily="2" charset="0"/>
            </a:endParaRPr>
          </a:p>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
            </a:r>
            <a:br>
              <a:rPr lang="fr-FR" dirty="0" smtClean="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312095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591785"/>
          </a:xfrm>
        </p:spPr>
        <p:txBody>
          <a:bodyPr>
            <a:normAutofit/>
          </a:bodyPr>
          <a:lstStyle/>
          <a:p>
            <a:r>
              <a:rPr lang="fr-FR" sz="2800" dirty="0" smtClean="0">
                <a:gradFill flip="none" rotWithShape="1">
                  <a:gsLst>
                    <a:gs pos="100000">
                      <a:srgbClr val="66B32F"/>
                    </a:gs>
                    <a:gs pos="0">
                      <a:srgbClr val="007BC3"/>
                    </a:gs>
                  </a:gsLst>
                  <a:lin ang="0" scaled="1"/>
                  <a:tileRect/>
                </a:gradFill>
                <a:latin typeface="+mn-lt"/>
                <a:cs typeface="Poppins Light" panose="00000400000000000000" pitchFamily="2" charset="0"/>
              </a:rPr>
              <a:t>Agressions, </a:t>
            </a:r>
            <a:r>
              <a:rPr lang="fr-FR" sz="2800" dirty="0">
                <a:gradFill flip="none" rotWithShape="1">
                  <a:gsLst>
                    <a:gs pos="100000">
                      <a:srgbClr val="66B32F"/>
                    </a:gs>
                    <a:gs pos="0">
                      <a:srgbClr val="007BC3"/>
                    </a:gs>
                  </a:gsLst>
                  <a:lin ang="0" scaled="1"/>
                  <a:tileRect/>
                </a:gradFill>
                <a:latin typeface="+mn-lt"/>
                <a:cs typeface="Poppins Light" panose="00000400000000000000" pitchFamily="2" charset="0"/>
              </a:rPr>
              <a:t>violence au </a:t>
            </a:r>
            <a:r>
              <a:rPr lang="fr-FR" sz="2800" dirty="0" smtClean="0">
                <a:gradFill flip="none" rotWithShape="1">
                  <a:gsLst>
                    <a:gs pos="100000">
                      <a:srgbClr val="66B32F"/>
                    </a:gs>
                    <a:gs pos="0">
                      <a:srgbClr val="007BC3"/>
                    </a:gs>
                  </a:gsLst>
                  <a:lin ang="0" scaled="1"/>
                  <a:tileRect/>
                </a:gradFill>
                <a:latin typeface="+mn-lt"/>
                <a:cs typeface="Poppins Light" panose="00000400000000000000" pitchFamily="2" charset="0"/>
              </a:rPr>
              <a:t>travail 1/2</a:t>
            </a:r>
            <a:endParaRPr lang="fr-FR" sz="28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sp>
        <p:nvSpPr>
          <p:cNvPr id="3" name="Espace réservé du contenu 2"/>
          <p:cNvSpPr>
            <a:spLocks noGrp="1"/>
          </p:cNvSpPr>
          <p:nvPr>
            <p:ph idx="1"/>
          </p:nvPr>
        </p:nvSpPr>
        <p:spPr>
          <a:xfrm>
            <a:off x="715525" y="1480962"/>
            <a:ext cx="8029463" cy="4351338"/>
          </a:xfrm>
        </p:spPr>
        <p:txBody>
          <a:bodyPr>
            <a:normAutofit lnSpcReduction="10000"/>
          </a:bodyPr>
          <a:lstStyle/>
          <a:p>
            <a:pPr marL="0" indent="0">
              <a:buNone/>
            </a:pPr>
            <a:r>
              <a:rPr lang="fr-FR" sz="1800" b="1" dirty="0" smtClean="0"/>
              <a:t>Évolution </a:t>
            </a:r>
            <a:r>
              <a:rPr lang="fr-FR" sz="1800" b="1" dirty="0"/>
              <a:t>du nombre d'accidents pour raison d'agressions et de violence</a:t>
            </a:r>
            <a:endParaRPr lang="fr-FR" sz="1800" dirty="0"/>
          </a:p>
          <a:p>
            <a:pPr marL="0" indent="0">
              <a:buNone/>
            </a:pPr>
            <a:endParaRPr lang="fr-FR" sz="1700" dirty="0" smtClean="0"/>
          </a:p>
          <a:p>
            <a:pPr marL="0" indent="0">
              <a:buNone/>
            </a:pPr>
            <a:endParaRPr lang="fr-FR" sz="1700" dirty="0"/>
          </a:p>
          <a:p>
            <a:pPr marL="0" indent="0">
              <a:buNone/>
            </a:pPr>
            <a:endParaRPr lang="fr-FR" sz="1700" dirty="0" smtClean="0"/>
          </a:p>
          <a:p>
            <a:pPr marL="0" indent="0">
              <a:buNone/>
            </a:pPr>
            <a:endParaRPr lang="fr-FR" sz="1700" dirty="0"/>
          </a:p>
          <a:p>
            <a:pPr marL="0" indent="0">
              <a:buNone/>
            </a:pPr>
            <a:endParaRPr lang="fr-FR" sz="1700" dirty="0" smtClean="0"/>
          </a:p>
          <a:p>
            <a:pPr marL="0" indent="0" algn="just">
              <a:buNone/>
            </a:pPr>
            <a:r>
              <a:rPr lang="fr-FR" sz="1600" dirty="0"/>
              <a:t>-</a:t>
            </a:r>
            <a:r>
              <a:rPr lang="fr-FR" sz="1600" dirty="0" smtClean="0"/>
              <a:t>En </a:t>
            </a:r>
            <a:r>
              <a:rPr lang="fr-FR" sz="1600" dirty="0"/>
              <a:t>matière de prévention de toutes les violences </a:t>
            </a:r>
            <a:r>
              <a:rPr lang="fr-FR" sz="1600" dirty="0" smtClean="0"/>
              <a:t>et </a:t>
            </a:r>
            <a:r>
              <a:rPr lang="fr-FR" sz="1600" dirty="0"/>
              <a:t>de lutte contre toute </a:t>
            </a:r>
            <a:r>
              <a:rPr lang="fr-FR" sz="1600" dirty="0" smtClean="0"/>
              <a:t>forme de harcèlement</a:t>
            </a:r>
            <a:r>
              <a:rPr lang="fr-FR" sz="1600" dirty="0"/>
              <a:t>, la Ville de Villeneuve d’Ascq s’appuie sur son règlement en hygiène et sécurité et conditions de travail. </a:t>
            </a:r>
            <a:endParaRPr lang="fr-FR" sz="1600" dirty="0" smtClean="0"/>
          </a:p>
          <a:p>
            <a:pPr marL="0" indent="0" algn="just">
              <a:buNone/>
            </a:pPr>
            <a:r>
              <a:rPr lang="fr-FR" sz="1600" dirty="0" smtClean="0"/>
              <a:t>-Au-delà de cette obligation légale, la Ville a élaboré une </a:t>
            </a:r>
            <a:r>
              <a:rPr lang="fr-FR" sz="1600" b="1" dirty="0" smtClean="0"/>
              <a:t>conduite </a:t>
            </a:r>
            <a:r>
              <a:rPr lang="fr-FR" sz="1600" b="1" dirty="0"/>
              <a:t>à tenir en cas d’agression </a:t>
            </a:r>
            <a:r>
              <a:rPr lang="fr-FR" sz="1600" dirty="0"/>
              <a:t>de type verbale ou </a:t>
            </a:r>
            <a:r>
              <a:rPr lang="fr-FR" sz="1600" dirty="0" smtClean="0"/>
              <a:t>physique. </a:t>
            </a:r>
          </a:p>
          <a:p>
            <a:pPr marL="0" indent="0" algn="just">
              <a:buNone/>
            </a:pPr>
            <a:r>
              <a:rPr lang="fr-FR" sz="1600" dirty="0" smtClean="0"/>
              <a:t>-Cette </a:t>
            </a:r>
            <a:r>
              <a:rPr lang="fr-FR" sz="1600" dirty="0"/>
              <a:t>procédure a été complétée en janvier 2023 par la mise en place du </a:t>
            </a:r>
            <a:r>
              <a:rPr lang="fr-FR" sz="1600" b="1" dirty="0"/>
              <a:t>dispositif d’écoute et de signalement </a:t>
            </a:r>
            <a:r>
              <a:rPr lang="fr-FR" sz="1600" dirty="0"/>
              <a:t>des atteintes à l’intégrité physique, des actes de violence, de discrimination, de harcèlement moral ou sexuel, d’agissements sexistes, de menaces ou tout autre acte d’intimidation. </a:t>
            </a:r>
            <a:endParaRPr lang="fr-FR" sz="1600" dirty="0" smtClean="0"/>
          </a:p>
        </p:txBody>
      </p:sp>
      <p:sp>
        <p:nvSpPr>
          <p:cNvPr id="6" name="Espace réservé du numéro de diapositive 5"/>
          <p:cNvSpPr>
            <a:spLocks noGrp="1"/>
          </p:cNvSpPr>
          <p:nvPr>
            <p:ph type="sldNum" sz="quarter" idx="12"/>
          </p:nvPr>
        </p:nvSpPr>
        <p:spPr/>
        <p:txBody>
          <a:bodyPr/>
          <a:lstStyle/>
          <a:p>
            <a:fld id="{D6CC1D3B-C85F-461E-A0BF-1EEADBBA8673}" type="slidenum">
              <a:rPr lang="fr-FR" smtClean="0"/>
              <a:t>17</a:t>
            </a:fld>
            <a:endParaRPr lang="fr-FR" dirty="0"/>
          </a:p>
        </p:txBody>
      </p:sp>
      <p:pic>
        <p:nvPicPr>
          <p:cNvPr id="7" name="Image 6"/>
          <p:cNvPicPr>
            <a:picLocks noChangeAspect="1"/>
          </p:cNvPicPr>
          <p:nvPr/>
        </p:nvPicPr>
        <p:blipFill>
          <a:blip r:embed="rId2"/>
          <a:stretch>
            <a:fillRect/>
          </a:stretch>
        </p:blipFill>
        <p:spPr>
          <a:xfrm>
            <a:off x="773715" y="2228751"/>
            <a:ext cx="6920753" cy="1138518"/>
          </a:xfrm>
          <a:prstGeom prst="rect">
            <a:avLst/>
          </a:prstGeom>
        </p:spPr>
      </p:pic>
      <p:sp>
        <p:nvSpPr>
          <p:cNvPr id="8" name="Rectangle 7"/>
          <p:cNvSpPr/>
          <p:nvPr/>
        </p:nvSpPr>
        <p:spPr>
          <a:xfrm>
            <a:off x="773715" y="3121048"/>
            <a:ext cx="1930337" cy="246221"/>
          </a:xfrm>
          <a:prstGeom prst="rect">
            <a:avLst/>
          </a:prstGeom>
        </p:spPr>
        <p:txBody>
          <a:bodyPr wrap="none">
            <a:spAutoFit/>
          </a:bodyPr>
          <a:lstStyle/>
          <a:p>
            <a:r>
              <a:rPr lang="fr-FR" sz="1000" i="1" dirty="0">
                <a:solidFill>
                  <a:srgbClr val="000000"/>
                </a:solidFill>
                <a:latin typeface="Calibri" panose="020F0502020204030204" pitchFamily="34" charset="0"/>
              </a:rPr>
              <a:t>* Données arrêtées au 1/12/2024</a:t>
            </a:r>
            <a:endParaRPr lang="fr-FR" sz="1000" dirty="0"/>
          </a:p>
        </p:txBody>
      </p:sp>
      <p:cxnSp>
        <p:nvCxnSpPr>
          <p:cNvPr id="9" name="Connecteur droit 8"/>
          <p:cNvCxnSpPr/>
          <p:nvPr/>
        </p:nvCxnSpPr>
        <p:spPr>
          <a:xfrm>
            <a:off x="715526" y="1050118"/>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Espace réservé du pied de page 15"/>
          <p:cNvSpPr txBox="1">
            <a:spLocks/>
          </p:cNvSpPr>
          <p:nvPr/>
        </p:nvSpPr>
        <p:spPr>
          <a:xfrm>
            <a:off x="3028949" y="6526436"/>
            <a:ext cx="5474972" cy="195039"/>
          </a:xfrm>
          <a:prstGeom prst="rect">
            <a:avLst/>
          </a:prstGeom>
        </p:spPr>
        <p:txBody>
          <a:bodyPr vert="horz" lIns="91440" tIns="45720" rIns="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ÉGALITÉ FEMMES HOMMES RAPPORT 2024</a:t>
            </a:r>
            <a:endParaRPr lang="fr-FR" sz="1000" dirty="0" smtClean="0">
              <a:solidFill>
                <a:schemeClr val="tx1"/>
              </a:solidFill>
              <a:latin typeface="Poppins Light" panose="00000400000000000000" pitchFamily="2" charset="0"/>
              <a:cs typeface="Poppins Light" panose="00000400000000000000" pitchFamily="2" charset="0"/>
            </a:endParaRPr>
          </a:p>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
            </a:r>
            <a:br>
              <a:rPr lang="fr-FR" dirty="0" smtClean="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3457360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2532" y="122358"/>
            <a:ext cx="7886700" cy="715529"/>
          </a:xfrm>
        </p:spPr>
        <p:txBody>
          <a:bodyPr>
            <a:normAutofit/>
          </a:bodyPr>
          <a:lstStyle/>
          <a:p>
            <a:r>
              <a:rPr lang="fr-FR" sz="2800" b="1" dirty="0" smtClean="0">
                <a:gradFill flip="none" rotWithShape="1">
                  <a:gsLst>
                    <a:gs pos="100000">
                      <a:srgbClr val="66B32F"/>
                    </a:gs>
                    <a:gs pos="0">
                      <a:srgbClr val="007BC3"/>
                    </a:gs>
                  </a:gsLst>
                  <a:lin ang="0" scaled="1"/>
                  <a:tileRect/>
                </a:gradFill>
                <a:cs typeface="Poppins Light" panose="00000400000000000000" pitchFamily="2" charset="0"/>
              </a:rPr>
              <a:t>Agressions, </a:t>
            </a:r>
            <a:r>
              <a:rPr lang="fr-FR" sz="2800" b="1" dirty="0">
                <a:gradFill flip="none" rotWithShape="1">
                  <a:gsLst>
                    <a:gs pos="100000">
                      <a:srgbClr val="66B32F"/>
                    </a:gs>
                    <a:gs pos="0">
                      <a:srgbClr val="007BC3"/>
                    </a:gs>
                  </a:gsLst>
                  <a:lin ang="0" scaled="1"/>
                  <a:tileRect/>
                </a:gradFill>
                <a:cs typeface="Poppins Light" panose="00000400000000000000" pitchFamily="2" charset="0"/>
              </a:rPr>
              <a:t>violence au travail </a:t>
            </a:r>
            <a:r>
              <a:rPr lang="fr-FR" sz="2800" b="1" dirty="0" smtClean="0">
                <a:gradFill flip="none" rotWithShape="1">
                  <a:gsLst>
                    <a:gs pos="100000">
                      <a:srgbClr val="66B32F"/>
                    </a:gs>
                    <a:gs pos="0">
                      <a:srgbClr val="007BC3"/>
                    </a:gs>
                  </a:gsLst>
                  <a:lin ang="0" scaled="1"/>
                  <a:tileRect/>
                </a:gradFill>
                <a:cs typeface="Poppins Light" panose="00000400000000000000" pitchFamily="2" charset="0"/>
              </a:rPr>
              <a:t>2/2</a:t>
            </a:r>
            <a:endParaRPr lang="fr-FR" sz="2800" b="1" dirty="0"/>
          </a:p>
        </p:txBody>
      </p:sp>
      <p:sp>
        <p:nvSpPr>
          <p:cNvPr id="3" name="Espace réservé du contenu 2"/>
          <p:cNvSpPr>
            <a:spLocks noGrp="1"/>
          </p:cNvSpPr>
          <p:nvPr>
            <p:ph idx="1"/>
          </p:nvPr>
        </p:nvSpPr>
        <p:spPr>
          <a:xfrm>
            <a:off x="748776" y="1022466"/>
            <a:ext cx="7800455" cy="4677042"/>
          </a:xfrm>
        </p:spPr>
        <p:txBody>
          <a:bodyPr/>
          <a:lstStyle/>
          <a:p>
            <a:pPr marL="0" indent="0">
              <a:buNone/>
            </a:pPr>
            <a:r>
              <a:rPr lang="fr-FR" sz="1200" b="1" dirty="0"/>
              <a:t>Le </a:t>
            </a:r>
            <a:r>
              <a:rPr lang="fr-FR" sz="1200" b="1" dirty="0" smtClean="0"/>
              <a:t>dispositif </a:t>
            </a:r>
            <a:r>
              <a:rPr lang="fr-FR" sz="1200" b="1" dirty="0"/>
              <a:t>d'écoute et de </a:t>
            </a:r>
            <a:r>
              <a:rPr lang="fr-FR" sz="1200" b="1" dirty="0" smtClean="0"/>
              <a:t>signalement</a:t>
            </a:r>
          </a:p>
          <a:p>
            <a:pPr marL="0" indent="0">
              <a:buNone/>
            </a:pPr>
            <a:endParaRPr lang="fr-FR" b="1" dirty="0"/>
          </a:p>
          <a:p>
            <a:pPr marL="0" indent="0">
              <a:buNone/>
            </a:pPr>
            <a:endParaRPr lang="fr-FR" dirty="0"/>
          </a:p>
        </p:txBody>
      </p:sp>
      <p:sp>
        <p:nvSpPr>
          <p:cNvPr id="6" name="Espace réservé du numéro de diapositive 5"/>
          <p:cNvSpPr>
            <a:spLocks noGrp="1"/>
          </p:cNvSpPr>
          <p:nvPr>
            <p:ph type="sldNum" sz="quarter" idx="12"/>
          </p:nvPr>
        </p:nvSpPr>
        <p:spPr/>
        <p:txBody>
          <a:bodyPr/>
          <a:lstStyle/>
          <a:p>
            <a:fld id="{D6CC1D3B-C85F-461E-A0BF-1EEADBBA8673}" type="slidenum">
              <a:rPr lang="fr-FR" smtClean="0"/>
              <a:t>18</a:t>
            </a:fld>
            <a:endParaRPr lang="fr-FR" dirty="0"/>
          </a:p>
        </p:txBody>
      </p:sp>
      <p:cxnSp>
        <p:nvCxnSpPr>
          <p:cNvPr id="8" name="Connecteur droit 7"/>
          <p:cNvCxnSpPr/>
          <p:nvPr/>
        </p:nvCxnSpPr>
        <p:spPr>
          <a:xfrm>
            <a:off x="748777" y="900489"/>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p:nvPicPr>
        <p:blipFill>
          <a:blip r:embed="rId2"/>
          <a:stretch>
            <a:fillRect/>
          </a:stretch>
        </p:blipFill>
        <p:spPr>
          <a:xfrm>
            <a:off x="4740443" y="2062395"/>
            <a:ext cx="4136996" cy="2874260"/>
          </a:xfrm>
          <a:prstGeom prst="rect">
            <a:avLst/>
          </a:prstGeom>
        </p:spPr>
      </p:pic>
      <p:sp>
        <p:nvSpPr>
          <p:cNvPr id="10" name="Rectangle 9"/>
          <p:cNvSpPr/>
          <p:nvPr/>
        </p:nvSpPr>
        <p:spPr>
          <a:xfrm>
            <a:off x="349135" y="2062395"/>
            <a:ext cx="4299868" cy="3447098"/>
          </a:xfrm>
          <a:prstGeom prst="rect">
            <a:avLst/>
          </a:prstGeom>
        </p:spPr>
        <p:txBody>
          <a:bodyPr wrap="square">
            <a:spAutoFit/>
          </a:bodyPr>
          <a:lstStyle/>
          <a:p>
            <a:pPr algn="just"/>
            <a:r>
              <a:rPr lang="fr-FR" sz="1400" b="1" dirty="0" smtClean="0">
                <a:solidFill>
                  <a:srgbClr val="000000"/>
                </a:solidFill>
                <a:latin typeface="+mj-lt"/>
              </a:rPr>
              <a:t>-</a:t>
            </a:r>
            <a:r>
              <a:rPr lang="fr-FR" sz="1400" dirty="0" smtClean="0">
                <a:solidFill>
                  <a:srgbClr val="000000"/>
                </a:solidFill>
                <a:latin typeface="+mj-lt"/>
              </a:rPr>
              <a:t>convention avec le centre de gestion du Nord depuis janvier </a:t>
            </a:r>
            <a:r>
              <a:rPr lang="fr-FR" sz="1400" dirty="0">
                <a:solidFill>
                  <a:srgbClr val="000000"/>
                </a:solidFill>
                <a:latin typeface="+mj-lt"/>
              </a:rPr>
              <a:t>2023. </a:t>
            </a:r>
            <a:endParaRPr lang="fr-FR" sz="1400" dirty="0" smtClean="0">
              <a:solidFill>
                <a:srgbClr val="000000"/>
              </a:solidFill>
              <a:latin typeface="+mj-lt"/>
            </a:endParaRPr>
          </a:p>
          <a:p>
            <a:pPr algn="just"/>
            <a:endParaRPr lang="fr-FR" sz="1400" dirty="0">
              <a:solidFill>
                <a:srgbClr val="000000"/>
              </a:solidFill>
              <a:latin typeface="+mj-lt"/>
            </a:endParaRPr>
          </a:p>
          <a:p>
            <a:pPr algn="just"/>
            <a:r>
              <a:rPr lang="fr-FR" sz="1400" dirty="0" smtClean="0">
                <a:solidFill>
                  <a:srgbClr val="000000"/>
                </a:solidFill>
                <a:latin typeface="Calibri Light" panose="020F0302020204030204" pitchFamily="34" charset="0"/>
              </a:rPr>
              <a:t>-dispositif</a:t>
            </a:r>
            <a:r>
              <a:rPr lang="fr-FR" sz="1400" dirty="0">
                <a:solidFill>
                  <a:srgbClr val="000000"/>
                </a:solidFill>
                <a:latin typeface="Calibri Light" panose="020F0302020204030204" pitchFamily="34" charset="0"/>
              </a:rPr>
              <a:t>, qui peut ou non être complété par une prise en charge par la Direction des ressources humaines de la </a:t>
            </a:r>
            <a:r>
              <a:rPr lang="fr-FR" sz="1400" dirty="0" smtClean="0">
                <a:solidFill>
                  <a:srgbClr val="000000"/>
                </a:solidFill>
                <a:latin typeface="Calibri Light" panose="020F0302020204030204" pitchFamily="34" charset="0"/>
              </a:rPr>
              <a:t>Ville</a:t>
            </a:r>
          </a:p>
          <a:p>
            <a:pPr algn="just"/>
            <a:endParaRPr lang="fr-FR" sz="1400" dirty="0">
              <a:solidFill>
                <a:srgbClr val="000000"/>
              </a:solidFill>
              <a:latin typeface="Calibri Light" panose="020F0302020204030204" pitchFamily="34" charset="0"/>
            </a:endParaRPr>
          </a:p>
          <a:p>
            <a:pPr algn="just"/>
            <a:r>
              <a:rPr lang="fr-FR" sz="1400" dirty="0" smtClean="0">
                <a:solidFill>
                  <a:srgbClr val="000000"/>
                </a:solidFill>
                <a:latin typeface="Calibri Light" panose="020F0302020204030204" pitchFamily="34" charset="0"/>
              </a:rPr>
              <a:t>-les chiffres : </a:t>
            </a:r>
          </a:p>
          <a:p>
            <a:pPr algn="just"/>
            <a:r>
              <a:rPr lang="fr-FR" sz="1400" dirty="0" smtClean="0">
                <a:solidFill>
                  <a:srgbClr val="000000"/>
                </a:solidFill>
                <a:latin typeface="Calibri Light" panose="020F0302020204030204" pitchFamily="34" charset="0"/>
              </a:rPr>
              <a:t>En </a:t>
            </a:r>
            <a:r>
              <a:rPr lang="fr-FR" sz="1400" dirty="0">
                <a:solidFill>
                  <a:srgbClr val="000000"/>
                </a:solidFill>
                <a:latin typeface="Calibri Light" panose="020F0302020204030204" pitchFamily="34" charset="0"/>
              </a:rPr>
              <a:t>2023, cinq signalements ont été recensés concernant 2 femmes et </a:t>
            </a:r>
            <a:r>
              <a:rPr lang="fr-FR" sz="1400" dirty="0" smtClean="0">
                <a:solidFill>
                  <a:srgbClr val="000000"/>
                </a:solidFill>
                <a:latin typeface="Calibri Light" panose="020F0302020204030204" pitchFamily="34" charset="0"/>
              </a:rPr>
              <a:t>5 hommes </a:t>
            </a:r>
            <a:r>
              <a:rPr lang="fr-FR" sz="1400" dirty="0">
                <a:solidFill>
                  <a:srgbClr val="000000"/>
                </a:solidFill>
                <a:latin typeface="Calibri Light" panose="020F0302020204030204" pitchFamily="34" charset="0"/>
              </a:rPr>
              <a:t>(un signalement concerne un collectif de trois agents) </a:t>
            </a:r>
            <a:endParaRPr lang="fr-FR" sz="1400" dirty="0" smtClean="0">
              <a:solidFill>
                <a:srgbClr val="000000"/>
              </a:solidFill>
              <a:latin typeface="Calibri Light" panose="020F0302020204030204" pitchFamily="34" charset="0"/>
            </a:endParaRPr>
          </a:p>
          <a:p>
            <a:pPr algn="just"/>
            <a:endParaRPr lang="fr-FR" sz="1400" dirty="0">
              <a:solidFill>
                <a:srgbClr val="000000"/>
              </a:solidFill>
              <a:latin typeface="Calibri Light" panose="020F0302020204030204" pitchFamily="34" charset="0"/>
            </a:endParaRPr>
          </a:p>
          <a:p>
            <a:pPr algn="just"/>
            <a:r>
              <a:rPr lang="fr-FR" sz="1400" dirty="0">
                <a:solidFill>
                  <a:srgbClr val="000000"/>
                </a:solidFill>
                <a:latin typeface="Calibri Light" panose="020F0302020204030204" pitchFamily="34" charset="0"/>
              </a:rPr>
              <a:t>En 2024, deux signalements ont été recensés concernant un homme et </a:t>
            </a:r>
            <a:r>
              <a:rPr lang="fr-FR" sz="1400" dirty="0" smtClean="0">
                <a:solidFill>
                  <a:srgbClr val="000000"/>
                </a:solidFill>
                <a:latin typeface="Calibri Light" panose="020F0302020204030204" pitchFamily="34" charset="0"/>
              </a:rPr>
              <a:t> une </a:t>
            </a:r>
            <a:r>
              <a:rPr lang="fr-FR" sz="1400" dirty="0">
                <a:solidFill>
                  <a:srgbClr val="000000"/>
                </a:solidFill>
                <a:latin typeface="Calibri Light" panose="020F0302020204030204" pitchFamily="34" charset="0"/>
              </a:rPr>
              <a:t>femme. </a:t>
            </a:r>
          </a:p>
          <a:p>
            <a:pPr algn="just"/>
            <a:r>
              <a:rPr lang="fr-FR" sz="1100" i="1" dirty="0">
                <a:solidFill>
                  <a:srgbClr val="000000"/>
                </a:solidFill>
                <a:latin typeface="Calibri" panose="020F0502020204030204" pitchFamily="34" charset="0"/>
              </a:rPr>
              <a:t>Les motifs étaient les suivants : conflits avec lien hiérarchique, risques </a:t>
            </a:r>
            <a:r>
              <a:rPr lang="fr-FR" sz="1100" i="1" dirty="0" smtClean="0">
                <a:solidFill>
                  <a:srgbClr val="000000"/>
                </a:solidFill>
                <a:latin typeface="Calibri" panose="020F0502020204030204" pitchFamily="34" charset="0"/>
              </a:rPr>
              <a:t>psycho-sociaux </a:t>
            </a:r>
            <a:endParaRPr lang="fr-FR" sz="1100" dirty="0"/>
          </a:p>
        </p:txBody>
      </p:sp>
      <p:sp>
        <p:nvSpPr>
          <p:cNvPr id="11" name="Espace réservé du pied de page 15"/>
          <p:cNvSpPr txBox="1">
            <a:spLocks/>
          </p:cNvSpPr>
          <p:nvPr/>
        </p:nvSpPr>
        <p:spPr>
          <a:xfrm>
            <a:off x="3028949" y="6526436"/>
            <a:ext cx="5474972" cy="195039"/>
          </a:xfrm>
          <a:prstGeom prst="rect">
            <a:avLst/>
          </a:prstGeom>
        </p:spPr>
        <p:txBody>
          <a:bodyPr vert="horz" lIns="91440" tIns="45720" rIns="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ÉGALITÉ FEMMES HOMMES RAPPORT 2024</a:t>
            </a:r>
            <a:endParaRPr lang="fr-FR" sz="1000" dirty="0" smtClean="0">
              <a:solidFill>
                <a:schemeClr val="tx1"/>
              </a:solidFill>
              <a:latin typeface="Poppins Light" panose="00000400000000000000" pitchFamily="2" charset="0"/>
              <a:cs typeface="Poppins Light" panose="00000400000000000000" pitchFamily="2" charset="0"/>
            </a:endParaRPr>
          </a:p>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
            </a:r>
            <a:br>
              <a:rPr lang="fr-FR" dirty="0" smtClean="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117033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SERVICE - 04/2024</a:t>
            </a:r>
            <a:endParaRPr lang="fr-FR" dirty="0"/>
          </a:p>
        </p:txBody>
      </p:sp>
      <p:sp>
        <p:nvSpPr>
          <p:cNvPr id="3" name="Espace réservé du pied de page 2"/>
          <p:cNvSpPr>
            <a:spLocks noGrp="1"/>
          </p:cNvSpPr>
          <p:nvPr>
            <p:ph type="ftr" sz="quarter" idx="11"/>
          </p:nvPr>
        </p:nvSpPr>
        <p:spPr/>
        <p:txBody>
          <a:bodyPr/>
          <a:lstStyle/>
          <a:p>
            <a:r>
              <a:rPr lang="fr-FR" smtClean="0"/>
              <a:t>TITRE PRESENTATION -</a:t>
            </a:r>
            <a:endParaRPr lang="fr-FR" dirty="0"/>
          </a:p>
        </p:txBody>
      </p:sp>
      <p:sp>
        <p:nvSpPr>
          <p:cNvPr id="4" name="Espace réservé du numéro de diapositive 3"/>
          <p:cNvSpPr>
            <a:spLocks noGrp="1"/>
          </p:cNvSpPr>
          <p:nvPr>
            <p:ph type="sldNum" sz="quarter" idx="12"/>
          </p:nvPr>
        </p:nvSpPr>
        <p:spPr/>
        <p:txBody>
          <a:bodyPr/>
          <a:lstStyle/>
          <a:p>
            <a:fld id="{D6CC1D3B-C85F-461E-A0BF-1EEADBBA8673}" type="slidenum">
              <a:rPr lang="fr-FR" smtClean="0"/>
              <a:t>19</a:t>
            </a:fld>
            <a:endParaRPr lang="fr-FR" dirty="0"/>
          </a:p>
        </p:txBody>
      </p:sp>
      <p:pic>
        <p:nvPicPr>
          <p:cNvPr id="8" name="Image 7"/>
          <p:cNvPicPr>
            <a:picLocks noChangeAspect="1"/>
          </p:cNvPicPr>
          <p:nvPr/>
        </p:nvPicPr>
        <p:blipFill>
          <a:blip r:embed="rId2"/>
          <a:stretch>
            <a:fillRect/>
          </a:stretch>
        </p:blipFill>
        <p:spPr>
          <a:xfrm>
            <a:off x="-248193" y="-1"/>
            <a:ext cx="9691008" cy="6874991"/>
          </a:xfrm>
          <a:prstGeom prst="rect">
            <a:avLst/>
          </a:prstGeom>
        </p:spPr>
      </p:pic>
    </p:spTree>
    <p:extLst>
      <p:ext uri="{BB962C8B-B14F-4D97-AF65-F5344CB8AC3E}">
        <p14:creationId xmlns:p14="http://schemas.microsoft.com/office/powerpoint/2010/main" val="84061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421338" y="317145"/>
            <a:ext cx="8417861" cy="459228"/>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PREAMBULE 1/2 </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cxnSp>
        <p:nvCxnSpPr>
          <p:cNvPr id="5" name="Connecteur droit 4"/>
          <p:cNvCxnSpPr/>
          <p:nvPr/>
        </p:nvCxnSpPr>
        <p:spPr>
          <a:xfrm>
            <a:off x="421338" y="817361"/>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526436"/>
            <a:ext cx="5474972" cy="195039"/>
          </a:xfrm>
        </p:spPr>
        <p:txBody>
          <a:bodyPr rIns="0"/>
          <a:lstStyle/>
          <a:p>
            <a:pPr algn="r"/>
            <a:r>
              <a:rPr lang="fr-FR" dirty="0">
                <a:gradFill flip="none" rotWithShape="1">
                  <a:gsLst>
                    <a:gs pos="100000">
                      <a:srgbClr val="66B32F"/>
                    </a:gs>
                    <a:gs pos="0">
                      <a:srgbClr val="007BC3"/>
                    </a:gs>
                  </a:gsLst>
                  <a:lin ang="0" scaled="1"/>
                  <a:tileRect/>
                </a:gradFill>
                <a:cs typeface="Poppins Light" panose="00000400000000000000" pitchFamily="2" charset="0"/>
              </a:rPr>
              <a:t>ÉGALITÉ FEMMES </a:t>
            </a:r>
            <a:r>
              <a:rPr lang="fr-FR" dirty="0" smtClean="0">
                <a:gradFill flip="none" rotWithShape="1">
                  <a:gsLst>
                    <a:gs pos="100000">
                      <a:srgbClr val="66B32F"/>
                    </a:gs>
                    <a:gs pos="0">
                      <a:srgbClr val="007BC3"/>
                    </a:gs>
                  </a:gsLst>
                  <a:lin ang="0" scaled="1"/>
                  <a:tileRect/>
                </a:gradFill>
                <a:cs typeface="Poppins Light" panose="00000400000000000000" pitchFamily="2" charset="0"/>
              </a:rPr>
              <a:t>HOMMES </a:t>
            </a:r>
            <a:r>
              <a:rPr lang="fr-FR" dirty="0">
                <a:gradFill flip="none" rotWithShape="1">
                  <a:gsLst>
                    <a:gs pos="100000">
                      <a:srgbClr val="66B32F"/>
                    </a:gs>
                    <a:gs pos="0">
                      <a:srgbClr val="007BC3"/>
                    </a:gs>
                  </a:gsLst>
                  <a:lin ang="0" scaled="1"/>
                  <a:tileRect/>
                </a:gradFill>
                <a:cs typeface="Poppins Light" panose="00000400000000000000" pitchFamily="2" charset="0"/>
              </a:rPr>
              <a:t>RAPPORT 2024</a:t>
            </a:r>
            <a:endParaRPr lang="fr-FR" sz="1000" dirty="0">
              <a:solidFill>
                <a:schemeClr val="tx1"/>
              </a:solidFill>
              <a:latin typeface="Poppins Light" panose="00000400000000000000" pitchFamily="2" charset="0"/>
              <a:cs typeface="Poppins Light" panose="00000400000000000000" pitchFamily="2" charset="0"/>
            </a:endParaRPr>
          </a:p>
          <a:p>
            <a:pPr algn="r"/>
            <a:r>
              <a:rPr lang="fr-FR" dirty="0">
                <a:gradFill flip="none" rotWithShape="1">
                  <a:gsLst>
                    <a:gs pos="100000">
                      <a:srgbClr val="66B32F"/>
                    </a:gs>
                    <a:gs pos="0">
                      <a:srgbClr val="007BC3"/>
                    </a:gs>
                  </a:gsLst>
                  <a:lin ang="0" scaled="1"/>
                  <a:tileRect/>
                </a:gradFill>
                <a:cs typeface="Poppins Light" panose="00000400000000000000" pitchFamily="2" charset="0"/>
              </a:rPr>
              <a:t/>
            </a:r>
            <a:br>
              <a:rPr lang="fr-FR" dirty="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2</a:t>
            </a:fld>
            <a:endParaRPr lang="fr-FR" b="1" dirty="0">
              <a:solidFill>
                <a:schemeClr val="tx1"/>
              </a:solidFill>
              <a:cs typeface="Poppins SemiBold" panose="00000700000000000000" pitchFamily="2" charset="0"/>
            </a:endParaRPr>
          </a:p>
        </p:txBody>
      </p:sp>
      <p:sp>
        <p:nvSpPr>
          <p:cNvPr id="18" name="Espace réservé de la date 17"/>
          <p:cNvSpPr>
            <a:spLocks noGrp="1"/>
          </p:cNvSpPr>
          <p:nvPr>
            <p:ph type="dt" sz="half" idx="10"/>
          </p:nvPr>
        </p:nvSpPr>
        <p:spPr>
          <a:xfrm>
            <a:off x="776688" y="6356351"/>
            <a:ext cx="2057400" cy="365125"/>
          </a:xfrm>
        </p:spPr>
        <p:txBody>
          <a:bodyPr lIns="0"/>
          <a:lstStyle/>
          <a:p>
            <a:r>
              <a:rPr lang="fr-FR" b="1" dirty="0" smtClean="0">
                <a:solidFill>
                  <a:schemeClr val="tx1"/>
                </a:solidFill>
                <a:cs typeface="Poppins SemiBold" panose="00000700000000000000" pitchFamily="2" charset="0"/>
              </a:rPr>
              <a:t>DRH -</a:t>
            </a:r>
            <a:r>
              <a:rPr lang="fr-FR" dirty="0" smtClean="0">
                <a:solidFill>
                  <a:schemeClr val="tx1"/>
                </a:solidFill>
                <a:cs typeface="Poppins SemiBold" panose="00000700000000000000" pitchFamily="2" charset="0"/>
              </a:rPr>
              <a:t>02/2025</a:t>
            </a:r>
            <a:endParaRPr lang="fr-FR" dirty="0">
              <a:solidFill>
                <a:schemeClr val="tx1"/>
              </a:solidFill>
              <a:cs typeface="Poppins Light" panose="00000400000000000000" pitchFamily="2" charset="0"/>
            </a:endParaRPr>
          </a:p>
        </p:txBody>
      </p:sp>
      <p:sp>
        <p:nvSpPr>
          <p:cNvPr id="19" name="Rectangle 2"/>
          <p:cNvSpPr>
            <a:spLocks noChangeArrowheads="1"/>
          </p:cNvSpPr>
          <p:nvPr/>
        </p:nvSpPr>
        <p:spPr bwMode="auto">
          <a:xfrm>
            <a:off x="256624" y="872951"/>
            <a:ext cx="8655429"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endParaRPr lang="fr-FR" altLang="fr-FR" sz="800" b="1" dirty="0" smtClean="0">
              <a:cs typeface="Arial" panose="020B0604020202020204" pitchFamily="34" charset="0"/>
            </a:endParaRPr>
          </a:p>
          <a:p>
            <a:pPr marL="457200" marR="0" lvl="0" indent="-457200" algn="just" defTabSz="914400" rtl="0" eaLnBrk="0" fontAlgn="base" latinLnBrk="0" hangingPunct="0">
              <a:lnSpc>
                <a:spcPct val="100000"/>
              </a:lnSpc>
              <a:spcBef>
                <a:spcPct val="0"/>
              </a:spcBef>
              <a:spcAft>
                <a:spcPct val="0"/>
              </a:spcAft>
              <a:buClrTx/>
              <a:buSzTx/>
              <a:buAutoNum type="arabicPeriod"/>
              <a:tabLst/>
            </a:pPr>
            <a:r>
              <a:rPr lang="fr-FR" altLang="fr-FR" sz="2000" dirty="0" smtClean="0">
                <a:cs typeface="Arial" panose="020B0604020202020204" pitchFamily="34" charset="0"/>
              </a:rPr>
              <a:t>Au niveau international </a:t>
            </a:r>
          </a:p>
          <a:p>
            <a:pPr marR="0" lvl="0" algn="just" defTabSz="914400" rtl="0" eaLnBrk="0" fontAlgn="base" latinLnBrk="0" hangingPunct="0">
              <a:lnSpc>
                <a:spcPct val="100000"/>
              </a:lnSpc>
              <a:spcBef>
                <a:spcPct val="0"/>
              </a:spcBef>
              <a:spcAft>
                <a:spcPct val="0"/>
              </a:spcAft>
              <a:buClrTx/>
              <a:buSzTx/>
              <a:tabLst/>
            </a:pPr>
            <a:endParaRPr lang="fr-FR" altLang="fr-FR" sz="800" dirty="0" smtClean="0">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lang="fr-FR" altLang="fr-FR" sz="2000" dirty="0" smtClean="0">
                <a:ea typeface="Calibri" panose="020F0502020204030204" pitchFamily="34" charset="0"/>
                <a:cs typeface="Arial" panose="020B0604020202020204" pitchFamily="34" charset="0"/>
              </a:rPr>
              <a:t>un principe universel p</a:t>
            </a:r>
            <a:r>
              <a:rPr kumimoji="0" lang="fr-FR" altLang="fr-FR"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roclamé dans la Charte des Nations Unies de 1945, consacré par la Déclaration universelle des droits de l’Homme de 1948  </a:t>
            </a:r>
          </a:p>
          <a:p>
            <a:pPr marR="0" lvl="0" algn="l" defTabSz="914400" rtl="0" eaLnBrk="0" fontAlgn="base" latinLnBrk="0" hangingPunct="0">
              <a:lnSpc>
                <a:spcPct val="100000"/>
              </a:lnSpc>
              <a:spcBef>
                <a:spcPct val="0"/>
              </a:spcBef>
              <a:spcAft>
                <a:spcPct val="0"/>
              </a:spcAft>
              <a:buClrTx/>
              <a:buSzTx/>
              <a:tabLst/>
            </a:pPr>
            <a:endParaRPr lang="fr-FR" altLang="fr-FR" sz="900" dirty="0">
              <a:ea typeface="Calibri" panose="020F0502020204030204" pitchFamily="34" charset="0"/>
              <a:cs typeface="Arial" panose="020B0604020202020204" pitchFamily="34" charset="0"/>
            </a:endParaRPr>
          </a:p>
          <a:p>
            <a:pPr marR="0" lvl="0" algn="ctr" defTabSz="914400" rtl="0" eaLnBrk="0" fontAlgn="base" latinLnBrk="0" hangingPunct="0">
              <a:lnSpc>
                <a:spcPct val="100000"/>
              </a:lnSpc>
              <a:spcBef>
                <a:spcPct val="0"/>
              </a:spcBef>
              <a:spcAft>
                <a:spcPct val="0"/>
              </a:spcAft>
              <a:buClrTx/>
              <a:buSzTx/>
              <a:tabLst/>
            </a:pPr>
            <a:r>
              <a:rPr kumimoji="0" lang="fr-FR" altLang="fr-FR" sz="20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 tous les êtres humains naissent libres et égaux en dignité et en droits »</a:t>
            </a:r>
          </a:p>
          <a:p>
            <a:pPr marR="0" lvl="0" algn="ctr" defTabSz="914400" rtl="0" eaLnBrk="0" fontAlgn="base" latinLnBrk="0" hangingPunct="0">
              <a:lnSpc>
                <a:spcPct val="100000"/>
              </a:lnSpc>
              <a:spcBef>
                <a:spcPct val="0"/>
              </a:spcBef>
              <a:spcAft>
                <a:spcPct val="0"/>
              </a:spcAft>
              <a:buClrTx/>
              <a:buSzTx/>
              <a:tabLst/>
            </a:pPr>
            <a:endParaRPr kumimoji="0" lang="fr-FR" altLang="fr-FR" sz="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2000" dirty="0" smtClean="0">
                <a:cs typeface="Arial" panose="020B0604020202020204" pitchFamily="34" charset="0"/>
              </a:rPr>
              <a:t>-</a:t>
            </a:r>
            <a:r>
              <a:rPr lang="fr-FR" altLang="fr-FR" sz="2000" dirty="0" smtClean="0">
                <a:ea typeface="Calibri" panose="020F0502020204030204" pitchFamily="34" charset="0"/>
                <a:cs typeface="Arial" panose="020B0604020202020204" pitchFamily="34" charset="0"/>
              </a:rPr>
              <a:t>25 </a:t>
            </a:r>
            <a:r>
              <a:rPr lang="fr-FR" altLang="fr-FR" sz="2000" dirty="0">
                <a:ea typeface="Calibri" panose="020F0502020204030204" pitchFamily="34" charset="0"/>
                <a:cs typeface="Arial" panose="020B0604020202020204" pitchFamily="34" charset="0"/>
              </a:rPr>
              <a:t>septembre </a:t>
            </a:r>
            <a:r>
              <a:rPr lang="fr-FR" altLang="fr-FR" sz="2000" dirty="0" smtClean="0">
                <a:ea typeface="Calibri" panose="020F0502020204030204" pitchFamily="34" charset="0"/>
                <a:cs typeface="Arial" panose="020B0604020202020204" pitchFamily="34" charset="0"/>
              </a:rPr>
              <a:t>2015 : adoption à </a:t>
            </a:r>
            <a:r>
              <a:rPr lang="fr-FR" altLang="fr-FR" sz="2000" dirty="0">
                <a:ea typeface="Calibri" panose="020F0502020204030204" pitchFamily="34" charset="0"/>
                <a:cs typeface="Arial" panose="020B0604020202020204" pitchFamily="34" charset="0"/>
              </a:rPr>
              <a:t>l’ONU </a:t>
            </a:r>
            <a:r>
              <a:rPr lang="fr-FR" altLang="fr-FR" sz="2000" dirty="0" smtClean="0">
                <a:ea typeface="Calibri" panose="020F0502020204030204" pitchFamily="34" charset="0"/>
                <a:cs typeface="Arial" panose="020B0604020202020204" pitchFamily="34" charset="0"/>
              </a:rPr>
              <a:t>du Programme </a:t>
            </a:r>
            <a:r>
              <a:rPr lang="fr-FR" altLang="fr-FR" sz="2000" dirty="0">
                <a:ea typeface="Calibri" panose="020F0502020204030204" pitchFamily="34" charset="0"/>
                <a:cs typeface="Arial" panose="020B0604020202020204" pitchFamily="34" charset="0"/>
              </a:rPr>
              <a:t>de </a:t>
            </a:r>
            <a:r>
              <a:rPr lang="fr-FR" altLang="fr-FR" sz="2000" dirty="0" smtClean="0">
                <a:ea typeface="Calibri" panose="020F0502020204030204" pitchFamily="34" charset="0"/>
                <a:cs typeface="Arial" panose="020B0604020202020204" pitchFamily="34" charset="0"/>
              </a:rPr>
              <a:t>développement durable </a:t>
            </a:r>
            <a:r>
              <a:rPr lang="fr-FR" altLang="fr-FR" sz="2000" dirty="0">
                <a:ea typeface="Calibri" panose="020F0502020204030204" pitchFamily="34" charset="0"/>
                <a:cs typeface="Arial" panose="020B0604020202020204" pitchFamily="34" charset="0"/>
              </a:rPr>
              <a:t>à l’horizon 2030, qui définit 17 objectifs de développement durable </a:t>
            </a:r>
            <a:r>
              <a:rPr lang="fr-FR" altLang="fr-FR" sz="2000" dirty="0" smtClean="0">
                <a:ea typeface="Calibri" panose="020F0502020204030204" pitchFamily="34" charset="0"/>
                <a:cs typeface="Arial" panose="020B0604020202020204" pitchFamily="34" charset="0"/>
              </a:rPr>
              <a:t>dont celui de l’égalité entre les sexes (5</a:t>
            </a:r>
            <a:r>
              <a:rPr lang="fr-FR" altLang="fr-FR" sz="2000" baseline="30000" dirty="0" smtClean="0">
                <a:ea typeface="Calibri" panose="020F0502020204030204" pitchFamily="34" charset="0"/>
                <a:cs typeface="Arial" panose="020B0604020202020204" pitchFamily="34" charset="0"/>
              </a:rPr>
              <a:t>ème</a:t>
            </a:r>
            <a:r>
              <a:rPr lang="fr-FR" altLang="fr-FR" sz="2000" dirty="0" smtClean="0">
                <a:ea typeface="Calibri" panose="020F0502020204030204" pitchFamily="34" charset="0"/>
                <a:cs typeface="Arial" panose="020B0604020202020204" pitchFamily="34" charset="0"/>
              </a:rPr>
              <a:t> principe)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2000" dirty="0" smtClean="0">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2000" dirty="0" smtClean="0">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2000" dirty="0" smtClean="0">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20" name="Image 2" descr="https://upload.wikimedia.org/wikipedia/commons/2/21/17-objectifs-odd-unice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12" y="3627031"/>
            <a:ext cx="5142551" cy="264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39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CC1D3B-C85F-461E-A0BF-1EEADBBA8673}" type="slidenum">
              <a:rPr lang="fr-FR" smtClean="0"/>
              <a:t>20</a:t>
            </a:fld>
            <a:endParaRPr lang="fr-FR" dirty="0"/>
          </a:p>
        </p:txBody>
      </p:sp>
      <p:sp>
        <p:nvSpPr>
          <p:cNvPr id="7" name="Rectangle 6"/>
          <p:cNvSpPr/>
          <p:nvPr/>
        </p:nvSpPr>
        <p:spPr>
          <a:xfrm>
            <a:off x="628650" y="376444"/>
            <a:ext cx="3934347" cy="523220"/>
          </a:xfrm>
          <a:prstGeom prst="rect">
            <a:avLst/>
          </a:prstGeom>
        </p:spPr>
        <p:txBody>
          <a:bodyPr wrap="none">
            <a:spAutoFit/>
          </a:bodyPr>
          <a:lstStyle/>
          <a:p>
            <a:r>
              <a:rPr lang="fr-FR" sz="2800" b="1" dirty="0">
                <a:gradFill flip="none" rotWithShape="1">
                  <a:gsLst>
                    <a:gs pos="100000">
                      <a:srgbClr val="66B32F"/>
                    </a:gs>
                    <a:gs pos="0">
                      <a:srgbClr val="007BC3"/>
                    </a:gs>
                  </a:gsLst>
                  <a:lin ang="0" scaled="1"/>
                  <a:tileRect/>
                </a:gradFill>
                <a:latin typeface="+mj-lt"/>
                <a:ea typeface="+mj-ea"/>
                <a:cs typeface="Poppins Light" panose="00000400000000000000" pitchFamily="2" charset="0"/>
              </a:rPr>
              <a:t>Volet politiques publiques </a:t>
            </a:r>
          </a:p>
        </p:txBody>
      </p:sp>
      <p:sp>
        <p:nvSpPr>
          <p:cNvPr id="9" name="Rectangle 8"/>
          <p:cNvSpPr/>
          <p:nvPr/>
        </p:nvSpPr>
        <p:spPr>
          <a:xfrm>
            <a:off x="2257629" y="1780615"/>
            <a:ext cx="6059978" cy="2031325"/>
          </a:xfrm>
          <a:prstGeom prst="rect">
            <a:avLst/>
          </a:prstGeom>
        </p:spPr>
        <p:txBody>
          <a:bodyPr wrap="square">
            <a:spAutoFit/>
          </a:bodyPr>
          <a:lstStyle/>
          <a:p>
            <a:pPr algn="just"/>
            <a:r>
              <a:rPr lang="fr-FR" dirty="0" smtClean="0">
                <a:solidFill>
                  <a:srgbClr val="000000"/>
                </a:solidFill>
                <a:latin typeface="Calibri Light" panose="020F0302020204030204" pitchFamily="34" charset="0"/>
              </a:rPr>
              <a:t>Rédigée </a:t>
            </a:r>
            <a:r>
              <a:rPr lang="fr-FR" dirty="0">
                <a:solidFill>
                  <a:srgbClr val="000000"/>
                </a:solidFill>
                <a:latin typeface="Calibri Light" panose="020F0302020204030204" pitchFamily="34" charset="0"/>
              </a:rPr>
              <a:t>en 2006, actualisée en 2022, </a:t>
            </a:r>
            <a:r>
              <a:rPr lang="fr-FR" dirty="0" smtClean="0">
                <a:solidFill>
                  <a:srgbClr val="000000"/>
                </a:solidFill>
                <a:latin typeface="Calibri Light" panose="020F0302020204030204" pitchFamily="34" charset="0"/>
              </a:rPr>
              <a:t>la charte aborde des thématiques telles que : </a:t>
            </a:r>
            <a:r>
              <a:rPr lang="fr-FR" dirty="0">
                <a:solidFill>
                  <a:srgbClr val="000000"/>
                </a:solidFill>
                <a:latin typeface="Calibri Light" panose="020F0302020204030204" pitchFamily="34" charset="0"/>
              </a:rPr>
              <a:t>la gouvernance locale, la culture, le sport, la santé, le </a:t>
            </a:r>
            <a:r>
              <a:rPr lang="fr-FR" dirty="0" smtClean="0">
                <a:solidFill>
                  <a:srgbClr val="000000"/>
                </a:solidFill>
                <a:latin typeface="Calibri Light" panose="020F0302020204030204" pitchFamily="34" charset="0"/>
              </a:rPr>
              <a:t>logement, l’intégration </a:t>
            </a:r>
            <a:r>
              <a:rPr lang="fr-FR" dirty="0">
                <a:solidFill>
                  <a:srgbClr val="000000"/>
                </a:solidFill>
                <a:latin typeface="Calibri Light" panose="020F0302020204030204" pitchFamily="34" charset="0"/>
              </a:rPr>
              <a:t>de l'égalité femmes-hommes dans les composantes </a:t>
            </a:r>
            <a:r>
              <a:rPr lang="fr-FR" dirty="0" smtClean="0">
                <a:solidFill>
                  <a:srgbClr val="000000"/>
                </a:solidFill>
                <a:latin typeface="Calibri Light" panose="020F0302020204030204" pitchFamily="34" charset="0"/>
              </a:rPr>
              <a:t>du </a:t>
            </a:r>
            <a:r>
              <a:rPr lang="fr-FR" dirty="0">
                <a:solidFill>
                  <a:srgbClr val="000000"/>
                </a:solidFill>
                <a:latin typeface="Calibri Light" panose="020F0302020204030204" pitchFamily="34" charset="0"/>
              </a:rPr>
              <a:t>développement durable, la lutte contre les cyber violences, la reconnaissance du danger démocratique que représentent les violences à l'égard des élues et du personnel féminin des collectivités territoriales…</a:t>
            </a:r>
            <a:endParaRPr lang="fr-FR" dirty="0"/>
          </a:p>
        </p:txBody>
      </p:sp>
      <p:sp>
        <p:nvSpPr>
          <p:cNvPr id="10" name="Rectangle 9"/>
          <p:cNvSpPr/>
          <p:nvPr/>
        </p:nvSpPr>
        <p:spPr>
          <a:xfrm>
            <a:off x="682511" y="675924"/>
            <a:ext cx="7760972" cy="996170"/>
          </a:xfrm>
          <a:prstGeom prst="rect">
            <a:avLst/>
          </a:prstGeom>
        </p:spPr>
        <p:txBody>
          <a:bodyPr wrap="square">
            <a:spAutoFit/>
          </a:bodyPr>
          <a:lstStyle/>
          <a:p>
            <a:endParaRPr lang="fr-FR" b="1" dirty="0" smtClean="0">
              <a:solidFill>
                <a:srgbClr val="000000"/>
              </a:solidFill>
              <a:latin typeface="Calibri" panose="020F0502020204030204" pitchFamily="34" charset="0"/>
            </a:endParaRPr>
          </a:p>
          <a:p>
            <a:pPr algn="just" defTabSz="914400">
              <a:lnSpc>
                <a:spcPct val="90000"/>
              </a:lnSpc>
              <a:spcBef>
                <a:spcPts val="1000"/>
              </a:spcBef>
            </a:pPr>
            <a:r>
              <a:rPr lang="fr-FR" b="1" dirty="0">
                <a:solidFill>
                  <a:srgbClr val="007BC3"/>
                </a:solidFill>
                <a:cs typeface="Poppins SemiBold" panose="00000700000000000000" pitchFamily="2" charset="0"/>
              </a:rPr>
              <a:t>Axe I. Développer une culture de l’égalité auprès des habitants et des partenaires </a:t>
            </a:r>
          </a:p>
        </p:txBody>
      </p:sp>
      <p:pic>
        <p:nvPicPr>
          <p:cNvPr id="11" name="Image 10"/>
          <p:cNvPicPr>
            <a:picLocks noChangeAspect="1"/>
          </p:cNvPicPr>
          <p:nvPr/>
        </p:nvPicPr>
        <p:blipFill>
          <a:blip r:embed="rId2"/>
          <a:stretch>
            <a:fillRect/>
          </a:stretch>
        </p:blipFill>
        <p:spPr>
          <a:xfrm>
            <a:off x="682511" y="1648038"/>
            <a:ext cx="1541929" cy="2393576"/>
          </a:xfrm>
          <a:prstGeom prst="rect">
            <a:avLst/>
          </a:prstGeom>
        </p:spPr>
      </p:pic>
      <p:sp>
        <p:nvSpPr>
          <p:cNvPr id="12" name="Rectangle 11"/>
          <p:cNvSpPr/>
          <p:nvPr/>
        </p:nvSpPr>
        <p:spPr>
          <a:xfrm>
            <a:off x="822959" y="3499976"/>
            <a:ext cx="7494647" cy="1245469"/>
          </a:xfrm>
          <a:prstGeom prst="rect">
            <a:avLst/>
          </a:prstGeom>
        </p:spPr>
        <p:txBody>
          <a:bodyPr wrap="square">
            <a:spAutoFit/>
          </a:bodyPr>
          <a:lstStyle/>
          <a:p>
            <a:endParaRPr lang="fr-FR" b="1" dirty="0" smtClean="0">
              <a:solidFill>
                <a:srgbClr val="000000"/>
              </a:solidFill>
              <a:latin typeface="Calibri" panose="020F0502020204030204" pitchFamily="34" charset="0"/>
            </a:endParaRPr>
          </a:p>
          <a:p>
            <a:pPr algn="just" defTabSz="914400">
              <a:lnSpc>
                <a:spcPct val="90000"/>
              </a:lnSpc>
              <a:spcBef>
                <a:spcPts val="1000"/>
              </a:spcBef>
            </a:pPr>
            <a:r>
              <a:rPr lang="fr-FR" b="1" dirty="0" smtClean="0">
                <a:solidFill>
                  <a:srgbClr val="007BC3"/>
                </a:solidFill>
                <a:cs typeface="Poppins SemiBold" panose="00000700000000000000" pitchFamily="2" charset="0"/>
              </a:rPr>
              <a:t>Axe </a:t>
            </a:r>
            <a:r>
              <a:rPr lang="fr-FR" b="1" dirty="0">
                <a:solidFill>
                  <a:srgbClr val="007BC3"/>
                </a:solidFill>
                <a:cs typeface="Poppins SemiBold" panose="00000700000000000000" pitchFamily="2" charset="0"/>
              </a:rPr>
              <a:t>II. Prioriser </a:t>
            </a:r>
            <a:r>
              <a:rPr lang="fr-FR" b="1" dirty="0" smtClean="0">
                <a:solidFill>
                  <a:srgbClr val="007BC3"/>
                </a:solidFill>
                <a:cs typeface="Poppins SemiBold" panose="00000700000000000000" pitchFamily="2" charset="0"/>
              </a:rPr>
              <a:t>une </a:t>
            </a:r>
            <a:r>
              <a:rPr lang="fr-FR" b="1" dirty="0">
                <a:solidFill>
                  <a:srgbClr val="007BC3"/>
                </a:solidFill>
                <a:cs typeface="Poppins SemiBold" panose="00000700000000000000" pitchFamily="2" charset="0"/>
              </a:rPr>
              <a:t>politique publique par an afin de travailler plus finement à l'égalité </a:t>
            </a:r>
            <a:r>
              <a:rPr lang="fr-FR" b="1" dirty="0" smtClean="0">
                <a:solidFill>
                  <a:srgbClr val="007BC3"/>
                </a:solidFill>
                <a:cs typeface="Poppins SemiBold" panose="00000700000000000000" pitchFamily="2" charset="0"/>
              </a:rPr>
              <a:t> femmes-hommes </a:t>
            </a:r>
            <a:r>
              <a:rPr lang="fr-FR" b="1" dirty="0">
                <a:solidFill>
                  <a:srgbClr val="007BC3"/>
                </a:solidFill>
                <a:cs typeface="Poppins SemiBold" panose="00000700000000000000" pitchFamily="2" charset="0"/>
              </a:rPr>
              <a:t>(filles-garçons) dans un secteur défini (sport, enfance, solidarité...)</a:t>
            </a:r>
          </a:p>
        </p:txBody>
      </p:sp>
      <p:sp>
        <p:nvSpPr>
          <p:cNvPr id="13" name="Rectangle 12"/>
          <p:cNvSpPr/>
          <p:nvPr/>
        </p:nvSpPr>
        <p:spPr>
          <a:xfrm>
            <a:off x="2493309" y="4918197"/>
            <a:ext cx="5851546" cy="1200329"/>
          </a:xfrm>
          <a:prstGeom prst="rect">
            <a:avLst/>
          </a:prstGeom>
        </p:spPr>
        <p:txBody>
          <a:bodyPr wrap="square">
            <a:spAutoFit/>
          </a:bodyPr>
          <a:lstStyle/>
          <a:p>
            <a:pPr algn="just"/>
            <a:r>
              <a:rPr lang="fr-FR" dirty="0">
                <a:solidFill>
                  <a:srgbClr val="000000"/>
                </a:solidFill>
                <a:latin typeface="Calibri Light" panose="020F0302020204030204" pitchFamily="34" charset="0"/>
              </a:rPr>
              <a:t>Promouvoir l’égalité femmes-hommes à travers la culture, valoriser la place et la voix des femmes dans le secteur culturel, tels seront nos objectifs à décliner au cours de l’année 2025 </a:t>
            </a:r>
            <a:endParaRPr lang="fr-FR" dirty="0"/>
          </a:p>
        </p:txBody>
      </p:sp>
      <p:pic>
        <p:nvPicPr>
          <p:cNvPr id="14" name="Image 13"/>
          <p:cNvPicPr>
            <a:picLocks noChangeAspect="1"/>
          </p:cNvPicPr>
          <p:nvPr/>
        </p:nvPicPr>
        <p:blipFill>
          <a:blip r:embed="rId3"/>
          <a:stretch>
            <a:fillRect/>
          </a:stretch>
        </p:blipFill>
        <p:spPr>
          <a:xfrm>
            <a:off x="628650" y="4737007"/>
            <a:ext cx="1864659" cy="1801906"/>
          </a:xfrm>
          <a:prstGeom prst="rect">
            <a:avLst/>
          </a:prstGeom>
        </p:spPr>
      </p:pic>
      <p:sp>
        <p:nvSpPr>
          <p:cNvPr id="15" name="Espace réservé du pied de page 15"/>
          <p:cNvSpPr txBox="1">
            <a:spLocks/>
          </p:cNvSpPr>
          <p:nvPr/>
        </p:nvSpPr>
        <p:spPr>
          <a:xfrm>
            <a:off x="3028949" y="6526436"/>
            <a:ext cx="5474972" cy="195039"/>
          </a:xfrm>
          <a:prstGeom prst="rect">
            <a:avLst/>
          </a:prstGeom>
        </p:spPr>
        <p:txBody>
          <a:bodyPr vert="horz" lIns="91440" tIns="45720" rIns="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ÉGALITÉ FEMMES HOMMES RAPPORT 2024</a:t>
            </a:r>
            <a:endParaRPr lang="fr-FR" sz="1000" dirty="0" smtClean="0">
              <a:solidFill>
                <a:schemeClr val="tx1"/>
              </a:solidFill>
              <a:latin typeface="Poppins Light" panose="00000400000000000000" pitchFamily="2" charset="0"/>
              <a:cs typeface="Poppins Light" panose="00000400000000000000" pitchFamily="2" charset="0"/>
            </a:endParaRPr>
          </a:p>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
            </a:r>
            <a:br>
              <a:rPr lang="fr-FR" dirty="0" smtClean="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919604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CC1D3B-C85F-461E-A0BF-1EEADBBA8673}" type="slidenum">
              <a:rPr lang="fr-FR" smtClean="0"/>
              <a:t>21</a:t>
            </a:fld>
            <a:endParaRPr lang="fr-FR" dirty="0"/>
          </a:p>
        </p:txBody>
      </p:sp>
      <p:sp>
        <p:nvSpPr>
          <p:cNvPr id="5" name="Rectangle 4"/>
          <p:cNvSpPr/>
          <p:nvPr/>
        </p:nvSpPr>
        <p:spPr>
          <a:xfrm>
            <a:off x="481654" y="534385"/>
            <a:ext cx="4532972" cy="523220"/>
          </a:xfrm>
          <a:prstGeom prst="rect">
            <a:avLst/>
          </a:prstGeom>
        </p:spPr>
        <p:txBody>
          <a:bodyPr wrap="none">
            <a:spAutoFit/>
          </a:bodyPr>
          <a:lstStyle/>
          <a:p>
            <a:r>
              <a:rPr lang="fr-FR" sz="2800" b="1" dirty="0">
                <a:gradFill flip="none" rotWithShape="1">
                  <a:gsLst>
                    <a:gs pos="100000">
                      <a:srgbClr val="66B32F"/>
                    </a:gs>
                    <a:gs pos="0">
                      <a:srgbClr val="007BC3"/>
                    </a:gs>
                  </a:gsLst>
                  <a:lin ang="0" scaled="1"/>
                  <a:tileRect/>
                </a:gradFill>
                <a:latin typeface="+mj-lt"/>
                <a:ea typeface="+mj-ea"/>
                <a:cs typeface="Poppins Light" panose="00000400000000000000" pitchFamily="2" charset="0"/>
              </a:rPr>
              <a:t>Volet </a:t>
            </a:r>
            <a:r>
              <a:rPr lang="fr-FR" sz="2800" b="1" dirty="0" smtClean="0">
                <a:gradFill flip="none" rotWithShape="1">
                  <a:gsLst>
                    <a:gs pos="100000">
                      <a:srgbClr val="66B32F"/>
                    </a:gs>
                    <a:gs pos="0">
                      <a:srgbClr val="007BC3"/>
                    </a:gs>
                  </a:gsLst>
                  <a:lin ang="0" scaled="1"/>
                  <a:tileRect/>
                </a:gradFill>
                <a:latin typeface="+mj-lt"/>
                <a:ea typeface="+mj-ea"/>
                <a:cs typeface="Poppins Light" panose="00000400000000000000" pitchFamily="2" charset="0"/>
              </a:rPr>
              <a:t>ressources humaines 1/3</a:t>
            </a:r>
            <a:endParaRPr lang="fr-FR" sz="2800" b="1" dirty="0">
              <a:gradFill flip="none" rotWithShape="1">
                <a:gsLst>
                  <a:gs pos="100000">
                    <a:srgbClr val="66B32F"/>
                  </a:gs>
                  <a:gs pos="0">
                    <a:srgbClr val="007BC3"/>
                  </a:gs>
                </a:gsLst>
                <a:lin ang="0" scaled="1"/>
                <a:tileRect/>
              </a:gradFill>
              <a:latin typeface="+mj-lt"/>
              <a:ea typeface="+mj-ea"/>
              <a:cs typeface="Poppins Light" panose="00000400000000000000" pitchFamily="2" charset="0"/>
            </a:endParaRPr>
          </a:p>
        </p:txBody>
      </p:sp>
      <p:sp>
        <p:nvSpPr>
          <p:cNvPr id="6" name="Rectangle 5"/>
          <p:cNvSpPr/>
          <p:nvPr/>
        </p:nvSpPr>
        <p:spPr>
          <a:xfrm>
            <a:off x="556952" y="1196670"/>
            <a:ext cx="8204663" cy="590931"/>
          </a:xfrm>
          <a:prstGeom prst="rect">
            <a:avLst/>
          </a:prstGeom>
        </p:spPr>
        <p:txBody>
          <a:bodyPr wrap="square">
            <a:spAutoFit/>
          </a:bodyPr>
          <a:lstStyle/>
          <a:p>
            <a:pPr algn="just" defTabSz="914400">
              <a:lnSpc>
                <a:spcPct val="90000"/>
              </a:lnSpc>
              <a:spcBef>
                <a:spcPts val="1000"/>
              </a:spcBef>
            </a:pPr>
            <a:r>
              <a:rPr lang="fr-FR" b="1" dirty="0">
                <a:solidFill>
                  <a:srgbClr val="007BC3"/>
                </a:solidFill>
                <a:cs typeface="Poppins SemiBold" panose="00000700000000000000" pitchFamily="2" charset="0"/>
              </a:rPr>
              <a:t>Axe I. Développer une culture </a:t>
            </a:r>
            <a:r>
              <a:rPr lang="fr-FR" b="1" dirty="0" smtClean="0">
                <a:solidFill>
                  <a:srgbClr val="007BC3"/>
                </a:solidFill>
                <a:cs typeface="Poppins SemiBold" panose="00000700000000000000" pitchFamily="2" charset="0"/>
              </a:rPr>
              <a:t>interne visant à prendre en compte l’égalité femmes/hommes dans les actions menées </a:t>
            </a:r>
            <a:endParaRPr lang="fr-FR" b="1" dirty="0">
              <a:solidFill>
                <a:srgbClr val="007BC3"/>
              </a:solidFill>
              <a:cs typeface="Poppins SemiBold" panose="00000700000000000000" pitchFamily="2" charset="0"/>
            </a:endParaRPr>
          </a:p>
        </p:txBody>
      </p:sp>
      <p:sp>
        <p:nvSpPr>
          <p:cNvPr id="7" name="Rectangle 6"/>
          <p:cNvSpPr/>
          <p:nvPr/>
        </p:nvSpPr>
        <p:spPr>
          <a:xfrm>
            <a:off x="481654" y="1787601"/>
            <a:ext cx="8138644" cy="4770537"/>
          </a:xfrm>
          <a:prstGeom prst="rect">
            <a:avLst/>
          </a:prstGeom>
        </p:spPr>
        <p:txBody>
          <a:bodyPr wrap="square">
            <a:spAutoFit/>
          </a:bodyPr>
          <a:lstStyle/>
          <a:p>
            <a:pPr algn="just"/>
            <a:r>
              <a:rPr lang="fr-FR" u="sng" dirty="0"/>
              <a:t>Action 1</a:t>
            </a:r>
            <a:r>
              <a:rPr lang="fr-FR" dirty="0"/>
              <a:t> : pérenniser le groupe de travail interne « égalité femmes/hommes » </a:t>
            </a:r>
            <a:endParaRPr lang="fr-FR" dirty="0" smtClean="0"/>
          </a:p>
          <a:p>
            <a:pPr algn="just"/>
            <a:endParaRPr lang="fr-FR" dirty="0" smtClean="0"/>
          </a:p>
          <a:p>
            <a:pPr algn="just"/>
            <a:r>
              <a:rPr lang="fr-FR" sz="1600" i="1" dirty="0" smtClean="0"/>
              <a:t>Action réalisée en 2024 : sensibilisation des membres du groupe aux outils internes existants en matière de prévention </a:t>
            </a:r>
          </a:p>
          <a:p>
            <a:pPr algn="just"/>
            <a:r>
              <a:rPr lang="fr-FR" sz="1600" i="1" dirty="0" smtClean="0"/>
              <a:t>À </a:t>
            </a:r>
            <a:r>
              <a:rPr lang="fr-FR" sz="1600" i="1" dirty="0"/>
              <a:t>réaliser en 2025/2026 </a:t>
            </a:r>
            <a:r>
              <a:rPr lang="fr-FR" sz="1600" b="1" i="1" dirty="0" smtClean="0"/>
              <a:t>: </a:t>
            </a:r>
            <a:r>
              <a:rPr lang="fr-FR" sz="1600" i="1" dirty="0" smtClean="0"/>
              <a:t>s’appuyer </a:t>
            </a:r>
            <a:r>
              <a:rPr lang="fr-FR" sz="1600" i="1" dirty="0"/>
              <a:t>sur le groupe égalité femmes/ hommes pour faire vivre l’adoption par la Ville de la Charte </a:t>
            </a:r>
            <a:r>
              <a:rPr lang="fr-FR" sz="1600" i="1" dirty="0" smtClean="0"/>
              <a:t>européenne</a:t>
            </a:r>
          </a:p>
          <a:p>
            <a:pPr algn="just"/>
            <a:endParaRPr lang="fr-FR" i="1" dirty="0"/>
          </a:p>
          <a:p>
            <a:pPr algn="just"/>
            <a:r>
              <a:rPr lang="fr-FR" u="sng" dirty="0"/>
              <a:t>Action 2</a:t>
            </a:r>
            <a:r>
              <a:rPr lang="fr-FR" dirty="0"/>
              <a:t> :  sensibiliser les agents </a:t>
            </a:r>
            <a:r>
              <a:rPr lang="fr-FR" dirty="0" smtClean="0"/>
              <a:t>en </a:t>
            </a:r>
            <a:r>
              <a:rPr lang="fr-FR" dirty="0"/>
              <a:t>développant la communication </a:t>
            </a:r>
            <a:r>
              <a:rPr lang="fr-FR" dirty="0" smtClean="0"/>
              <a:t>interne</a:t>
            </a:r>
          </a:p>
          <a:p>
            <a:pPr algn="just"/>
            <a:endParaRPr lang="fr-FR" dirty="0" smtClean="0"/>
          </a:p>
          <a:p>
            <a:pPr algn="just"/>
            <a:r>
              <a:rPr lang="fr-FR" sz="1600" i="1" dirty="0" smtClean="0"/>
              <a:t>Action réalisée </a:t>
            </a:r>
            <a:r>
              <a:rPr lang="fr-FR" sz="1600" i="1" dirty="0"/>
              <a:t>en 2024 </a:t>
            </a:r>
            <a:r>
              <a:rPr lang="fr-FR" sz="1600" i="1" dirty="0" smtClean="0"/>
              <a:t>(parution régulière d’articles dans </a:t>
            </a:r>
            <a:r>
              <a:rPr lang="fr-FR" sz="1600" i="1" dirty="0"/>
              <a:t>le magazine interne de la </a:t>
            </a:r>
            <a:r>
              <a:rPr lang="fr-FR" sz="1600" i="1" dirty="0" smtClean="0"/>
              <a:t>Ville </a:t>
            </a:r>
            <a:r>
              <a:rPr lang="fr-FR" sz="1600" i="1" dirty="0"/>
              <a:t>«Message perso</a:t>
            </a:r>
            <a:r>
              <a:rPr lang="fr-FR" sz="1600" i="1" dirty="0" smtClean="0"/>
              <a:t>» : dossier égalité en mars 2024, sessions </a:t>
            </a:r>
            <a:r>
              <a:rPr lang="fr-FR" sz="1600" i="1" dirty="0"/>
              <a:t>de formation relatives à la prévention des </a:t>
            </a:r>
            <a:r>
              <a:rPr lang="fr-FR" sz="1600" i="1" dirty="0" smtClean="0"/>
              <a:t>discriminations…) </a:t>
            </a:r>
          </a:p>
          <a:p>
            <a:pPr algn="just"/>
            <a:r>
              <a:rPr lang="fr-FR" sz="1600" i="1" dirty="0"/>
              <a:t>À réaliser en </a:t>
            </a:r>
            <a:r>
              <a:rPr lang="fr-FR" sz="1600" i="1" dirty="0" smtClean="0"/>
              <a:t>2025/2026 : maintenir cette communication régulière en s’appuyant notamment sur le nouvel intranet</a:t>
            </a:r>
          </a:p>
          <a:p>
            <a:pPr algn="just"/>
            <a:endParaRPr lang="fr-FR" dirty="0"/>
          </a:p>
          <a:p>
            <a:pPr algn="just"/>
            <a:r>
              <a:rPr lang="fr-FR" dirty="0"/>
              <a:t> </a:t>
            </a:r>
            <a:r>
              <a:rPr lang="fr-FR" u="sng" dirty="0"/>
              <a:t>Action 3 </a:t>
            </a:r>
            <a:r>
              <a:rPr lang="fr-FR" dirty="0"/>
              <a:t>: intégrer l’égalité femmes/hommes dans le plan de développement des </a:t>
            </a:r>
            <a:r>
              <a:rPr lang="fr-FR" dirty="0" smtClean="0"/>
              <a:t>compétences</a:t>
            </a:r>
            <a:r>
              <a:rPr lang="fr-FR" i="1" dirty="0"/>
              <a:t> </a:t>
            </a:r>
            <a:endParaRPr lang="fr-FR" i="1" dirty="0" smtClean="0"/>
          </a:p>
          <a:p>
            <a:pPr algn="just"/>
            <a:r>
              <a:rPr lang="fr-FR" sz="1600" i="1" dirty="0" smtClean="0"/>
              <a:t>À </a:t>
            </a:r>
            <a:r>
              <a:rPr lang="fr-FR" sz="1600" i="1" dirty="0"/>
              <a:t>réaliser en 2025/2026 </a:t>
            </a:r>
            <a:endParaRPr lang="fr-FR" sz="1600" dirty="0"/>
          </a:p>
        </p:txBody>
      </p:sp>
      <p:sp>
        <p:nvSpPr>
          <p:cNvPr id="8" name="Espace réservé du pied de page 15"/>
          <p:cNvSpPr txBox="1">
            <a:spLocks/>
          </p:cNvSpPr>
          <p:nvPr/>
        </p:nvSpPr>
        <p:spPr>
          <a:xfrm>
            <a:off x="3028949" y="6526436"/>
            <a:ext cx="5474972" cy="195039"/>
          </a:xfrm>
          <a:prstGeom prst="rect">
            <a:avLst/>
          </a:prstGeom>
        </p:spPr>
        <p:txBody>
          <a:bodyPr vert="horz" lIns="91440" tIns="45720" rIns="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ÉGALITÉ FEMMES HOMMES RAPPORT 2024</a:t>
            </a:r>
            <a:endParaRPr lang="fr-FR" sz="1000" dirty="0" smtClean="0">
              <a:solidFill>
                <a:schemeClr val="tx1"/>
              </a:solidFill>
              <a:latin typeface="Poppins Light" panose="00000400000000000000" pitchFamily="2" charset="0"/>
              <a:cs typeface="Poppins Light" panose="00000400000000000000" pitchFamily="2" charset="0"/>
            </a:endParaRPr>
          </a:p>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
            </a:r>
            <a:br>
              <a:rPr lang="fr-FR" dirty="0" smtClean="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858931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CC1D3B-C85F-461E-A0BF-1EEADBBA8673}" type="slidenum">
              <a:rPr lang="fr-FR" smtClean="0"/>
              <a:t>22</a:t>
            </a:fld>
            <a:endParaRPr lang="fr-FR" dirty="0"/>
          </a:p>
        </p:txBody>
      </p:sp>
      <p:sp>
        <p:nvSpPr>
          <p:cNvPr id="5" name="Rectangle 4"/>
          <p:cNvSpPr/>
          <p:nvPr/>
        </p:nvSpPr>
        <p:spPr>
          <a:xfrm>
            <a:off x="473341" y="396103"/>
            <a:ext cx="4532972" cy="523220"/>
          </a:xfrm>
          <a:prstGeom prst="rect">
            <a:avLst/>
          </a:prstGeom>
        </p:spPr>
        <p:txBody>
          <a:bodyPr wrap="none">
            <a:spAutoFit/>
          </a:bodyPr>
          <a:lstStyle/>
          <a:p>
            <a:r>
              <a:rPr lang="fr-FR" sz="2800" b="1" dirty="0">
                <a:gradFill flip="none" rotWithShape="1">
                  <a:gsLst>
                    <a:gs pos="100000">
                      <a:srgbClr val="66B32F"/>
                    </a:gs>
                    <a:gs pos="0">
                      <a:srgbClr val="007BC3"/>
                    </a:gs>
                  </a:gsLst>
                  <a:lin ang="0" scaled="1"/>
                  <a:tileRect/>
                </a:gradFill>
                <a:latin typeface="+mj-lt"/>
                <a:ea typeface="+mj-ea"/>
                <a:cs typeface="Poppins Light" panose="00000400000000000000" pitchFamily="2" charset="0"/>
              </a:rPr>
              <a:t>Volet </a:t>
            </a:r>
            <a:r>
              <a:rPr lang="fr-FR" sz="2800" b="1" dirty="0" smtClean="0">
                <a:gradFill flip="none" rotWithShape="1">
                  <a:gsLst>
                    <a:gs pos="100000">
                      <a:srgbClr val="66B32F"/>
                    </a:gs>
                    <a:gs pos="0">
                      <a:srgbClr val="007BC3"/>
                    </a:gs>
                  </a:gsLst>
                  <a:lin ang="0" scaled="1"/>
                  <a:tileRect/>
                </a:gradFill>
                <a:latin typeface="+mj-lt"/>
                <a:ea typeface="+mj-ea"/>
                <a:cs typeface="Poppins Light" panose="00000400000000000000" pitchFamily="2" charset="0"/>
              </a:rPr>
              <a:t>ressources humaines 2/3</a:t>
            </a:r>
            <a:endParaRPr lang="fr-FR" sz="2800" b="1" dirty="0">
              <a:gradFill flip="none" rotWithShape="1">
                <a:gsLst>
                  <a:gs pos="100000">
                    <a:srgbClr val="66B32F"/>
                  </a:gs>
                  <a:gs pos="0">
                    <a:srgbClr val="007BC3"/>
                  </a:gs>
                </a:gsLst>
                <a:lin ang="0" scaled="1"/>
                <a:tileRect/>
              </a:gradFill>
              <a:latin typeface="+mj-lt"/>
              <a:ea typeface="+mj-ea"/>
              <a:cs typeface="Poppins Light" panose="00000400000000000000" pitchFamily="2" charset="0"/>
            </a:endParaRPr>
          </a:p>
        </p:txBody>
      </p:sp>
      <p:sp>
        <p:nvSpPr>
          <p:cNvPr id="6" name="Rectangle 5"/>
          <p:cNvSpPr/>
          <p:nvPr/>
        </p:nvSpPr>
        <p:spPr>
          <a:xfrm>
            <a:off x="473341" y="919323"/>
            <a:ext cx="8204663" cy="646331"/>
          </a:xfrm>
          <a:prstGeom prst="rect">
            <a:avLst/>
          </a:prstGeom>
        </p:spPr>
        <p:txBody>
          <a:bodyPr wrap="square">
            <a:spAutoFit/>
          </a:bodyPr>
          <a:lstStyle/>
          <a:p>
            <a:pPr algn="just"/>
            <a:r>
              <a:rPr lang="fr-FR" b="1" dirty="0">
                <a:solidFill>
                  <a:srgbClr val="007BC3"/>
                </a:solidFill>
                <a:cs typeface="Poppins SemiBold" panose="00000700000000000000" pitchFamily="2" charset="0"/>
              </a:rPr>
              <a:t>Axe </a:t>
            </a:r>
            <a:r>
              <a:rPr lang="fr-FR" b="1" dirty="0" smtClean="0">
                <a:solidFill>
                  <a:srgbClr val="007BC3"/>
                </a:solidFill>
                <a:cs typeface="Poppins SemiBold" panose="00000700000000000000" pitchFamily="2" charset="0"/>
              </a:rPr>
              <a:t>II</a:t>
            </a:r>
            <a:r>
              <a:rPr lang="fr-FR" b="1" dirty="0">
                <a:solidFill>
                  <a:srgbClr val="007BC3"/>
                </a:solidFill>
                <a:cs typeface="Poppins SemiBold" panose="00000700000000000000" pitchFamily="2" charset="0"/>
              </a:rPr>
              <a:t>. Prévenir et traiter les actes de violence, agissements sexistes, harcèlement et discriminations</a:t>
            </a:r>
          </a:p>
        </p:txBody>
      </p:sp>
      <p:sp>
        <p:nvSpPr>
          <p:cNvPr id="7" name="Rectangle 6"/>
          <p:cNvSpPr/>
          <p:nvPr/>
        </p:nvSpPr>
        <p:spPr>
          <a:xfrm>
            <a:off x="456231" y="1256467"/>
            <a:ext cx="8138644" cy="5324535"/>
          </a:xfrm>
          <a:prstGeom prst="rect">
            <a:avLst/>
          </a:prstGeom>
        </p:spPr>
        <p:txBody>
          <a:bodyPr wrap="square">
            <a:spAutoFit/>
          </a:bodyPr>
          <a:lstStyle/>
          <a:p>
            <a:pPr algn="just"/>
            <a:endParaRPr lang="fr-FR" sz="1600" dirty="0">
              <a:cs typeface="Times New Roman" panose="02020603050405020304" pitchFamily="18" charset="0"/>
            </a:endParaRPr>
          </a:p>
          <a:p>
            <a:pPr algn="just"/>
            <a:r>
              <a:rPr lang="fr-FR" u="sng" dirty="0"/>
              <a:t>Action 1</a:t>
            </a:r>
            <a:r>
              <a:rPr lang="fr-FR" dirty="0"/>
              <a:t> : mettre en place un plan de </a:t>
            </a:r>
            <a:r>
              <a:rPr lang="fr-FR" dirty="0" smtClean="0"/>
              <a:t>formation concernant </a:t>
            </a:r>
            <a:r>
              <a:rPr lang="fr-FR" dirty="0"/>
              <a:t>la prévention des </a:t>
            </a:r>
            <a:r>
              <a:rPr lang="fr-FR" dirty="0" smtClean="0"/>
              <a:t>discriminations</a:t>
            </a:r>
          </a:p>
          <a:p>
            <a:pPr algn="just"/>
            <a:endParaRPr lang="fr-FR" dirty="0"/>
          </a:p>
          <a:p>
            <a:pPr algn="just"/>
            <a:r>
              <a:rPr lang="fr-FR" sz="1600" i="1" dirty="0" smtClean="0"/>
              <a:t>Actions </a:t>
            </a:r>
            <a:r>
              <a:rPr lang="fr-FR" sz="1600" i="1" dirty="0"/>
              <a:t>réalisées en 2024 : </a:t>
            </a:r>
            <a:r>
              <a:rPr lang="fr-FR" sz="1600" dirty="0"/>
              <a:t>270 agents formés </a:t>
            </a:r>
            <a:endParaRPr lang="fr-FR" sz="1600" i="1" dirty="0"/>
          </a:p>
          <a:p>
            <a:pPr algn="just"/>
            <a:r>
              <a:rPr lang="fr-FR" sz="1600" dirty="0"/>
              <a:t>5 sessions de 50 à 60 </a:t>
            </a:r>
            <a:r>
              <a:rPr lang="fr-FR" sz="1600" dirty="0" smtClean="0"/>
              <a:t>agents (cadres, agents RH, groupe égalité femmes/hommes) et une </a:t>
            </a:r>
            <a:r>
              <a:rPr lang="fr-FR" sz="1600" dirty="0"/>
              <a:t>session </a:t>
            </a:r>
            <a:r>
              <a:rPr lang="fr-FR" sz="1600" dirty="0" smtClean="0"/>
              <a:t>à </a:t>
            </a:r>
            <a:r>
              <a:rPr lang="fr-FR" sz="1600" dirty="0"/>
              <a:t>destination des experts </a:t>
            </a:r>
            <a:r>
              <a:rPr lang="fr-FR" sz="1600" dirty="0" smtClean="0"/>
              <a:t>(chef </a:t>
            </a:r>
            <a:r>
              <a:rPr lang="fr-FR" sz="1600" dirty="0"/>
              <a:t>du service santé, hygiène sécurité/ représentants syndicaux/médecin de prévention…) </a:t>
            </a:r>
            <a:endParaRPr lang="fr-FR" sz="1600" dirty="0" smtClean="0"/>
          </a:p>
          <a:p>
            <a:endParaRPr lang="fr-FR" dirty="0"/>
          </a:p>
          <a:p>
            <a:pPr algn="just"/>
            <a:r>
              <a:rPr lang="fr-FR" u="sng" dirty="0" smtClean="0"/>
              <a:t>Action </a:t>
            </a:r>
            <a:r>
              <a:rPr lang="fr-FR" u="sng" dirty="0"/>
              <a:t>2</a:t>
            </a:r>
            <a:r>
              <a:rPr lang="fr-FR" dirty="0"/>
              <a:t> : conforter la visibilité du dispositif d’écoute et de signalement par le biais d’une nouvelle campagne de </a:t>
            </a:r>
            <a:r>
              <a:rPr lang="fr-FR" dirty="0" smtClean="0"/>
              <a:t>communication</a:t>
            </a:r>
          </a:p>
          <a:p>
            <a:pPr algn="just"/>
            <a:endParaRPr lang="fr-FR" dirty="0" smtClean="0"/>
          </a:p>
          <a:p>
            <a:pPr algn="just"/>
            <a:r>
              <a:rPr lang="fr-FR" sz="1600" i="1" dirty="0"/>
              <a:t>Actions réalisées en 2024 : </a:t>
            </a:r>
            <a:r>
              <a:rPr lang="fr-FR" sz="1600" dirty="0" smtClean="0"/>
              <a:t>articles dans le « Message perso », rappel du dispositif lors des sessions de formation (avec affiches à disposition) </a:t>
            </a:r>
          </a:p>
          <a:p>
            <a:endParaRPr lang="fr-FR" dirty="0"/>
          </a:p>
          <a:p>
            <a:pPr algn="just"/>
            <a:r>
              <a:rPr lang="fr-FR" u="sng" dirty="0" smtClean="0"/>
              <a:t>Action </a:t>
            </a:r>
            <a:r>
              <a:rPr lang="fr-FR" u="sng" dirty="0"/>
              <a:t>3 </a:t>
            </a:r>
            <a:r>
              <a:rPr lang="fr-FR" dirty="0"/>
              <a:t>: mettre en place des actions de prévention des violences conjugales et familiales auprès des </a:t>
            </a:r>
            <a:r>
              <a:rPr lang="fr-FR" dirty="0" smtClean="0"/>
              <a:t>agents </a:t>
            </a:r>
          </a:p>
          <a:p>
            <a:pPr algn="just"/>
            <a:r>
              <a:rPr lang="fr-FR" sz="1600" i="1" dirty="0" smtClean="0"/>
              <a:t>Action réalisée </a:t>
            </a:r>
            <a:r>
              <a:rPr lang="fr-FR" sz="1600" i="1" dirty="0"/>
              <a:t>en 2024  </a:t>
            </a:r>
            <a:r>
              <a:rPr lang="fr-FR" sz="1600" i="1" dirty="0" smtClean="0"/>
              <a:t>: </a:t>
            </a:r>
            <a:r>
              <a:rPr lang="fr-FR" sz="1600" dirty="0" smtClean="0"/>
              <a:t>communication en interne sur les structures d’accueil existantes</a:t>
            </a:r>
          </a:p>
          <a:p>
            <a:pPr algn="just"/>
            <a:r>
              <a:rPr lang="fr-FR" sz="1600" i="1" dirty="0" smtClean="0"/>
              <a:t>A réaliser en 2025/2026 </a:t>
            </a:r>
            <a:r>
              <a:rPr lang="fr-FR" sz="1600" dirty="0" smtClean="0"/>
              <a:t>: </a:t>
            </a:r>
            <a:r>
              <a:rPr lang="fr-FR" sz="1600" dirty="0"/>
              <a:t>Évaluer la pertinence de mettre en place une action spécifique pour </a:t>
            </a:r>
            <a:r>
              <a:rPr lang="fr-FR" sz="1600" dirty="0" smtClean="0"/>
              <a:t>les </a:t>
            </a:r>
            <a:r>
              <a:rPr lang="fr-FR" sz="1600" dirty="0"/>
              <a:t>agents </a:t>
            </a:r>
            <a:r>
              <a:rPr lang="fr-FR" sz="1600" dirty="0" smtClean="0"/>
              <a:t>Ville et CCAS </a:t>
            </a:r>
            <a:endParaRPr lang="fr-FR" sz="1600" dirty="0"/>
          </a:p>
        </p:txBody>
      </p:sp>
      <p:sp>
        <p:nvSpPr>
          <p:cNvPr id="8" name="Espace réservé du pied de page 15"/>
          <p:cNvSpPr txBox="1">
            <a:spLocks/>
          </p:cNvSpPr>
          <p:nvPr/>
        </p:nvSpPr>
        <p:spPr>
          <a:xfrm>
            <a:off x="3028949" y="6526436"/>
            <a:ext cx="5474972" cy="195039"/>
          </a:xfrm>
          <a:prstGeom prst="rect">
            <a:avLst/>
          </a:prstGeom>
        </p:spPr>
        <p:txBody>
          <a:bodyPr vert="horz" lIns="91440" tIns="45720" rIns="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ÉGALITÉ FEMMES HOMMES RAPPORT 2024</a:t>
            </a:r>
            <a:endParaRPr lang="fr-FR" sz="1000" dirty="0" smtClean="0">
              <a:solidFill>
                <a:schemeClr val="tx1"/>
              </a:solidFill>
              <a:latin typeface="Poppins Light" panose="00000400000000000000" pitchFamily="2" charset="0"/>
              <a:cs typeface="Poppins Light" panose="00000400000000000000" pitchFamily="2" charset="0"/>
            </a:endParaRPr>
          </a:p>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
            </a:r>
            <a:br>
              <a:rPr lang="fr-FR" dirty="0" smtClean="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511491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CC1D3B-C85F-461E-A0BF-1EEADBBA8673}" type="slidenum">
              <a:rPr lang="fr-FR" smtClean="0"/>
              <a:t>23</a:t>
            </a:fld>
            <a:endParaRPr lang="fr-FR" dirty="0"/>
          </a:p>
        </p:txBody>
      </p:sp>
      <p:sp>
        <p:nvSpPr>
          <p:cNvPr id="5" name="Rectangle 4"/>
          <p:cNvSpPr/>
          <p:nvPr/>
        </p:nvSpPr>
        <p:spPr>
          <a:xfrm>
            <a:off x="556952" y="309942"/>
            <a:ext cx="4532972" cy="523220"/>
          </a:xfrm>
          <a:prstGeom prst="rect">
            <a:avLst/>
          </a:prstGeom>
        </p:spPr>
        <p:txBody>
          <a:bodyPr wrap="none">
            <a:spAutoFit/>
          </a:bodyPr>
          <a:lstStyle/>
          <a:p>
            <a:r>
              <a:rPr lang="fr-FR" sz="2800" b="1" dirty="0" smtClean="0">
                <a:gradFill flip="none" rotWithShape="1">
                  <a:gsLst>
                    <a:gs pos="100000">
                      <a:srgbClr val="66B32F"/>
                    </a:gs>
                    <a:gs pos="0">
                      <a:srgbClr val="007BC3"/>
                    </a:gs>
                  </a:gsLst>
                  <a:lin ang="0" scaled="1"/>
                  <a:tileRect/>
                </a:gradFill>
                <a:latin typeface="+mj-lt"/>
                <a:ea typeface="+mj-ea"/>
                <a:cs typeface="Poppins Light" panose="00000400000000000000" pitchFamily="2" charset="0"/>
              </a:rPr>
              <a:t>Volet ressources humaines 3/3</a:t>
            </a:r>
            <a:endParaRPr lang="fr-FR" sz="2800" b="1" dirty="0">
              <a:gradFill flip="none" rotWithShape="1">
                <a:gsLst>
                  <a:gs pos="100000">
                    <a:srgbClr val="66B32F"/>
                  </a:gs>
                  <a:gs pos="0">
                    <a:srgbClr val="007BC3"/>
                  </a:gs>
                </a:gsLst>
                <a:lin ang="0" scaled="1"/>
                <a:tileRect/>
              </a:gradFill>
              <a:latin typeface="+mj-lt"/>
              <a:ea typeface="+mj-ea"/>
              <a:cs typeface="Poppins Light" panose="00000400000000000000" pitchFamily="2" charset="0"/>
            </a:endParaRPr>
          </a:p>
        </p:txBody>
      </p:sp>
      <p:sp>
        <p:nvSpPr>
          <p:cNvPr id="6" name="Rectangle 5"/>
          <p:cNvSpPr/>
          <p:nvPr/>
        </p:nvSpPr>
        <p:spPr>
          <a:xfrm>
            <a:off x="556952" y="833162"/>
            <a:ext cx="8204663" cy="646331"/>
          </a:xfrm>
          <a:prstGeom prst="rect">
            <a:avLst/>
          </a:prstGeom>
        </p:spPr>
        <p:txBody>
          <a:bodyPr wrap="square">
            <a:spAutoFit/>
          </a:bodyPr>
          <a:lstStyle/>
          <a:p>
            <a:pPr algn="just"/>
            <a:r>
              <a:rPr lang="fr-FR" b="1" dirty="0">
                <a:solidFill>
                  <a:srgbClr val="007BC3"/>
                </a:solidFill>
                <a:cs typeface="Poppins SemiBold" panose="00000700000000000000" pitchFamily="2" charset="0"/>
              </a:rPr>
              <a:t>Axe </a:t>
            </a:r>
            <a:r>
              <a:rPr lang="fr-FR" b="1" dirty="0" smtClean="0">
                <a:solidFill>
                  <a:srgbClr val="007BC3"/>
                </a:solidFill>
                <a:cs typeface="Poppins SemiBold" panose="00000700000000000000" pitchFamily="2" charset="0"/>
              </a:rPr>
              <a:t>III. </a:t>
            </a:r>
            <a:r>
              <a:rPr lang="fr-FR" b="1" dirty="0">
                <a:solidFill>
                  <a:srgbClr val="007BC3"/>
                </a:solidFill>
                <a:cs typeface="Poppins SemiBold" panose="00000700000000000000" pitchFamily="2" charset="0"/>
              </a:rPr>
              <a:t>Favoriser la conciliation des vies professionnelle et personnelle et améliorer l’égalité des trajectoires </a:t>
            </a:r>
            <a:r>
              <a:rPr lang="fr-FR" b="1" dirty="0" smtClean="0">
                <a:solidFill>
                  <a:srgbClr val="007BC3"/>
                </a:solidFill>
                <a:cs typeface="Poppins SemiBold" panose="00000700000000000000" pitchFamily="2" charset="0"/>
              </a:rPr>
              <a:t>professionnelles</a:t>
            </a:r>
          </a:p>
        </p:txBody>
      </p:sp>
      <p:sp>
        <p:nvSpPr>
          <p:cNvPr id="7" name="Rectangle 6"/>
          <p:cNvSpPr/>
          <p:nvPr/>
        </p:nvSpPr>
        <p:spPr>
          <a:xfrm>
            <a:off x="502678" y="1581607"/>
            <a:ext cx="8138644" cy="4493538"/>
          </a:xfrm>
          <a:prstGeom prst="rect">
            <a:avLst/>
          </a:prstGeom>
        </p:spPr>
        <p:txBody>
          <a:bodyPr wrap="square">
            <a:spAutoFit/>
          </a:bodyPr>
          <a:lstStyle/>
          <a:p>
            <a:pPr algn="just"/>
            <a:r>
              <a:rPr lang="fr-FR" sz="2000" u="sng" dirty="0" smtClean="0"/>
              <a:t>Action </a:t>
            </a:r>
            <a:r>
              <a:rPr lang="fr-FR" sz="2000" u="sng" dirty="0"/>
              <a:t>1</a:t>
            </a:r>
            <a:r>
              <a:rPr lang="fr-FR" sz="2000" dirty="0"/>
              <a:t> : </a:t>
            </a:r>
            <a:r>
              <a:rPr lang="fr-FR" dirty="0"/>
              <a:t>élaborer un guide pratique RH à destination des agents Ville et CCAS, parents et/ou </a:t>
            </a:r>
            <a:r>
              <a:rPr lang="fr-FR" dirty="0" smtClean="0"/>
              <a:t>aidants</a:t>
            </a:r>
          </a:p>
          <a:p>
            <a:pPr algn="just"/>
            <a:endParaRPr lang="fr-FR" sz="1100" dirty="0"/>
          </a:p>
          <a:p>
            <a:pPr algn="just"/>
            <a:r>
              <a:rPr lang="fr-FR" sz="1600" i="1" dirty="0" smtClean="0"/>
              <a:t>Action réalisée </a:t>
            </a:r>
            <a:r>
              <a:rPr lang="fr-FR" sz="1600" i="1" dirty="0"/>
              <a:t>en 2024 : </a:t>
            </a:r>
            <a:r>
              <a:rPr lang="fr-FR" sz="1600" i="1" dirty="0" smtClean="0"/>
              <a:t>informations régulièrement rappelées dans </a:t>
            </a:r>
            <a:r>
              <a:rPr lang="fr-FR" sz="1600" i="1" dirty="0"/>
              <a:t>le magazine interne «Message perso</a:t>
            </a:r>
            <a:r>
              <a:rPr lang="fr-FR" sz="1600" i="1" dirty="0" smtClean="0"/>
              <a:t>»-</a:t>
            </a:r>
            <a:r>
              <a:rPr lang="fr-FR" sz="1600" i="1" dirty="0"/>
              <a:t> </a:t>
            </a:r>
            <a:r>
              <a:rPr lang="fr-FR" sz="1600" i="1" dirty="0" smtClean="0"/>
              <a:t>Guide à </a:t>
            </a:r>
            <a:r>
              <a:rPr lang="fr-FR" sz="1600" i="1" dirty="0"/>
              <a:t>réaliser en 2025/2026 </a:t>
            </a:r>
          </a:p>
          <a:p>
            <a:pPr algn="just"/>
            <a:endParaRPr lang="fr-FR" sz="1100" i="1" dirty="0"/>
          </a:p>
          <a:p>
            <a:pPr algn="just"/>
            <a:r>
              <a:rPr lang="fr-FR" sz="2000" u="sng" dirty="0" smtClean="0"/>
              <a:t>Action </a:t>
            </a:r>
            <a:r>
              <a:rPr lang="fr-FR" sz="2000" u="sng" dirty="0"/>
              <a:t>2</a:t>
            </a:r>
            <a:r>
              <a:rPr lang="fr-FR" sz="2000" dirty="0"/>
              <a:t> : </a:t>
            </a:r>
            <a:r>
              <a:rPr lang="fr-FR" dirty="0"/>
              <a:t>mettre en œuvre, pour les agents, des points de vente de fruits et légumes produits à Villeneuve </a:t>
            </a:r>
            <a:r>
              <a:rPr lang="fr-FR" dirty="0" smtClean="0"/>
              <a:t>d’Ascq</a:t>
            </a:r>
          </a:p>
          <a:p>
            <a:pPr algn="just"/>
            <a:endParaRPr lang="fr-FR" sz="1100" dirty="0"/>
          </a:p>
          <a:p>
            <a:pPr algn="just"/>
            <a:r>
              <a:rPr lang="fr-FR" sz="1600" i="1" dirty="0"/>
              <a:t>Action réalisée en 2024 </a:t>
            </a:r>
            <a:r>
              <a:rPr lang="fr-FR" sz="1600" dirty="0" smtClean="0"/>
              <a:t>: les </a:t>
            </a:r>
            <a:r>
              <a:rPr lang="fr-FR" sz="1600" dirty="0"/>
              <a:t>agents </a:t>
            </a:r>
            <a:r>
              <a:rPr lang="fr-FR" sz="1600" dirty="0" smtClean="0"/>
              <a:t>ont </a:t>
            </a:r>
            <a:r>
              <a:rPr lang="fr-FR" sz="1600" dirty="0"/>
              <a:t>la possibilité d’acheter </a:t>
            </a:r>
            <a:r>
              <a:rPr lang="fr-FR" sz="1600" dirty="0" smtClean="0"/>
              <a:t>de façon hebdomadaire des </a:t>
            </a:r>
            <a:r>
              <a:rPr lang="fr-FR" sz="1600" dirty="0"/>
              <a:t>légumes de saison produits à Villeneuve d’Ascq (</a:t>
            </a:r>
            <a:r>
              <a:rPr lang="fr-FR" sz="1600" dirty="0" smtClean="0"/>
              <a:t>18 </a:t>
            </a:r>
            <a:r>
              <a:rPr lang="fr-FR" sz="1600" dirty="0"/>
              <a:t>commandes en moyenne par semaine). </a:t>
            </a:r>
            <a:endParaRPr lang="fr-FR" sz="1600" dirty="0" smtClean="0"/>
          </a:p>
          <a:p>
            <a:pPr algn="just"/>
            <a:endParaRPr lang="fr-FR" sz="1100" dirty="0"/>
          </a:p>
          <a:p>
            <a:pPr algn="just"/>
            <a:r>
              <a:rPr lang="fr-FR" u="sng" dirty="0" smtClean="0"/>
              <a:t>Action 3 </a:t>
            </a:r>
            <a:r>
              <a:rPr lang="fr-FR" dirty="0" smtClean="0"/>
              <a:t>: travailler en interne sur la représentation des métiers en partenariat avec la direction communication et rayonnement</a:t>
            </a:r>
          </a:p>
          <a:p>
            <a:pPr algn="just"/>
            <a:endParaRPr lang="fr-FR" sz="1100" dirty="0" smtClean="0"/>
          </a:p>
          <a:p>
            <a:pPr algn="just"/>
            <a:r>
              <a:rPr lang="fr-FR" sz="1600" i="1" dirty="0" smtClean="0"/>
              <a:t>Action réalisée en 2024 : le </a:t>
            </a:r>
            <a:r>
              <a:rPr lang="fr-FR" sz="1600" i="1" dirty="0"/>
              <a:t>dossier «Égalité» paru en mars 2024 dans le magazine interne «Message perso» a présenté l’interview d’un homme travaillant en crèche et </a:t>
            </a:r>
            <a:r>
              <a:rPr lang="fr-FR" sz="1600" i="1" dirty="0" smtClean="0"/>
              <a:t>celle d’une </a:t>
            </a:r>
            <a:r>
              <a:rPr lang="fr-FR" sz="1600" i="1" dirty="0"/>
              <a:t>femme travaillant au service voirie. Cet article illustrait la richesse qu’apporte la mixité dans les équipes.</a:t>
            </a:r>
          </a:p>
        </p:txBody>
      </p:sp>
      <p:sp>
        <p:nvSpPr>
          <p:cNvPr id="8" name="Espace réservé du pied de page 15"/>
          <p:cNvSpPr txBox="1">
            <a:spLocks/>
          </p:cNvSpPr>
          <p:nvPr/>
        </p:nvSpPr>
        <p:spPr>
          <a:xfrm>
            <a:off x="3028949" y="6526436"/>
            <a:ext cx="5474972" cy="195039"/>
          </a:xfrm>
          <a:prstGeom prst="rect">
            <a:avLst/>
          </a:prstGeom>
        </p:spPr>
        <p:txBody>
          <a:bodyPr vert="horz" lIns="91440" tIns="45720" rIns="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ÉGALITÉ FEMMES HOMMES RAPPORT 2024</a:t>
            </a:r>
            <a:endParaRPr lang="fr-FR" sz="1000" dirty="0" smtClean="0">
              <a:solidFill>
                <a:schemeClr val="tx1"/>
              </a:solidFill>
              <a:latin typeface="Poppins Light" panose="00000400000000000000" pitchFamily="2" charset="0"/>
              <a:cs typeface="Poppins Light" panose="00000400000000000000" pitchFamily="2" charset="0"/>
            </a:endParaRPr>
          </a:p>
          <a:p>
            <a:pPr algn="r"/>
            <a:r>
              <a:rPr lang="fr-FR" dirty="0" smtClean="0">
                <a:gradFill flip="none" rotWithShape="1">
                  <a:gsLst>
                    <a:gs pos="100000">
                      <a:srgbClr val="66B32F"/>
                    </a:gs>
                    <a:gs pos="0">
                      <a:srgbClr val="007BC3"/>
                    </a:gs>
                  </a:gsLst>
                  <a:lin ang="0" scaled="1"/>
                  <a:tileRect/>
                </a:gradFill>
                <a:cs typeface="Poppins Light" panose="00000400000000000000" pitchFamily="2" charset="0"/>
              </a:rPr>
              <a:t/>
            </a:r>
            <a:br>
              <a:rPr lang="fr-FR" dirty="0" smtClean="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82181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0" y="3109674"/>
            <a:ext cx="9144000" cy="722505"/>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pPr>
            <a:r>
              <a:rPr lang="fr-FR" sz="5400" dirty="0" smtClean="0">
                <a:solidFill>
                  <a:schemeClr val="bg1"/>
                </a:solidFill>
                <a:latin typeface="+mn-lt"/>
                <a:cs typeface="Poppins Light" panose="00000400000000000000" pitchFamily="2" charset="0"/>
              </a:rPr>
              <a:t>MERCI</a:t>
            </a:r>
            <a:endParaRPr lang="fr-FR" sz="5400" dirty="0">
              <a:solidFill>
                <a:schemeClr val="bg1"/>
              </a:solidFill>
              <a:latin typeface="+mn-lt"/>
              <a:cs typeface="Poppins Light" panose="00000400000000000000" pitchFamily="2" charset="0"/>
            </a:endParaRPr>
          </a:p>
        </p:txBody>
      </p:sp>
      <p:sp>
        <p:nvSpPr>
          <p:cNvPr id="10" name="Sous-titre 2"/>
          <p:cNvSpPr txBox="1">
            <a:spLocks/>
          </p:cNvSpPr>
          <p:nvPr/>
        </p:nvSpPr>
        <p:spPr>
          <a:xfrm>
            <a:off x="1091293" y="3850489"/>
            <a:ext cx="4159976" cy="2505862"/>
          </a:xfrm>
          <a:prstGeom prst="rect">
            <a:avLst/>
          </a:prstGeom>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fr-FR" sz="2000" dirty="0" smtClean="0">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197092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CC1D3B-C85F-461E-A0BF-1EEADBBA8673}" type="slidenum">
              <a:rPr lang="fr-FR" smtClean="0"/>
              <a:t>3</a:t>
            </a:fld>
            <a:endParaRPr lang="fr-FR" dirty="0"/>
          </a:p>
        </p:txBody>
      </p:sp>
      <p:sp>
        <p:nvSpPr>
          <p:cNvPr id="5" name="Rectangle 4"/>
          <p:cNvSpPr/>
          <p:nvPr/>
        </p:nvSpPr>
        <p:spPr>
          <a:xfrm>
            <a:off x="320040" y="1117104"/>
            <a:ext cx="8503920" cy="4878259"/>
          </a:xfrm>
          <a:prstGeom prst="rect">
            <a:avLst/>
          </a:prstGeom>
        </p:spPr>
        <p:txBody>
          <a:bodyPr wrap="square">
            <a:spAutoFit/>
          </a:bodyPr>
          <a:lstStyle/>
          <a:p>
            <a:pPr lvl="0" algn="just" defTabSz="914400" eaLnBrk="0" fontAlgn="base" hangingPunct="0">
              <a:spcBef>
                <a:spcPct val="0"/>
              </a:spcBef>
              <a:spcAft>
                <a:spcPct val="0"/>
              </a:spcAft>
            </a:pPr>
            <a:r>
              <a:rPr lang="fr-FR" altLang="fr-FR" sz="2000" dirty="0" smtClean="0">
                <a:ea typeface="Calibri" panose="020F0502020204030204" pitchFamily="34" charset="0"/>
                <a:cs typeface="Arial" panose="020B0604020202020204" pitchFamily="34" charset="0"/>
              </a:rPr>
              <a:t>2. Au niveau européen : </a:t>
            </a:r>
          </a:p>
          <a:p>
            <a:pPr lvl="0" algn="just" defTabSz="914400" eaLnBrk="0" fontAlgn="base" hangingPunct="0">
              <a:spcBef>
                <a:spcPct val="0"/>
              </a:spcBef>
              <a:spcAft>
                <a:spcPct val="0"/>
              </a:spcAft>
            </a:pPr>
            <a:endParaRPr lang="fr-FR" altLang="fr-FR" sz="2000" dirty="0" smtClean="0">
              <a:ea typeface="Calibri" panose="020F0502020204030204" pitchFamily="34" charset="0"/>
              <a:cs typeface="Arial" panose="020B0604020202020204" pitchFamily="34" charset="0"/>
            </a:endParaRPr>
          </a:p>
          <a:p>
            <a:pPr algn="just" defTabSz="914400" eaLnBrk="0" fontAlgn="base" hangingPunct="0">
              <a:spcBef>
                <a:spcPct val="0"/>
              </a:spcBef>
              <a:spcAft>
                <a:spcPct val="0"/>
              </a:spcAft>
            </a:pPr>
            <a:r>
              <a:rPr lang="fr-FR" altLang="fr-FR" sz="2000" dirty="0" smtClean="0">
                <a:cs typeface="Arial" panose="020B0604020202020204" pitchFamily="34" charset="0"/>
              </a:rPr>
              <a:t>-2005/2006 : rédaction </a:t>
            </a:r>
            <a:r>
              <a:rPr lang="fr-FR" altLang="fr-FR" sz="2000" dirty="0">
                <a:cs typeface="Arial" panose="020B0604020202020204" pitchFamily="34" charset="0"/>
              </a:rPr>
              <a:t>de la </a:t>
            </a:r>
            <a:r>
              <a:rPr lang="fr-FR" altLang="fr-FR" sz="2000" dirty="0">
                <a:ea typeface="Calibri" panose="020F0502020204030204" pitchFamily="34" charset="0"/>
                <a:cs typeface="Arial" panose="020B0604020202020204" pitchFamily="34" charset="0"/>
              </a:rPr>
              <a:t>Charte européenne pour l’égalité des femmes et des hommes dans la vie </a:t>
            </a:r>
            <a:r>
              <a:rPr lang="fr-FR" altLang="fr-FR" sz="2000" dirty="0" smtClean="0">
                <a:ea typeface="Calibri" panose="020F0502020204030204" pitchFamily="34" charset="0"/>
                <a:cs typeface="Arial" panose="020B0604020202020204" pitchFamily="34" charset="0"/>
              </a:rPr>
              <a:t>locale</a:t>
            </a:r>
          </a:p>
          <a:p>
            <a:pPr algn="just" defTabSz="914400" eaLnBrk="0" fontAlgn="base" hangingPunct="0">
              <a:spcBef>
                <a:spcPct val="0"/>
              </a:spcBef>
              <a:spcAft>
                <a:spcPct val="0"/>
              </a:spcAft>
            </a:pPr>
            <a:endParaRPr lang="fr-FR" altLang="fr-FR" sz="2000" dirty="0" smtClean="0">
              <a:ea typeface="Calibri" panose="020F0502020204030204" pitchFamily="34" charset="0"/>
              <a:cs typeface="Arial" panose="020B0604020202020204" pitchFamily="34" charset="0"/>
            </a:endParaRPr>
          </a:p>
          <a:p>
            <a:pPr lvl="0" algn="just" defTabSz="914400" eaLnBrk="0" fontAlgn="base" hangingPunct="0">
              <a:spcBef>
                <a:spcPct val="0"/>
              </a:spcBef>
              <a:spcAft>
                <a:spcPct val="0"/>
              </a:spcAft>
            </a:pPr>
            <a:r>
              <a:rPr lang="fr-FR" altLang="fr-FR" sz="2000" dirty="0">
                <a:ea typeface="Calibri" panose="020F0502020204030204" pitchFamily="34" charset="0"/>
                <a:cs typeface="Arial" panose="020B0604020202020204" pitchFamily="34" charset="0"/>
              </a:rPr>
              <a:t>-</a:t>
            </a:r>
            <a:r>
              <a:rPr lang="fr-FR" altLang="fr-FR" sz="2000" dirty="0" smtClean="0">
                <a:ea typeface="Calibri" panose="020F0502020204030204" pitchFamily="34" charset="0"/>
                <a:cs typeface="Arial" panose="020B0604020202020204" pitchFamily="34" charset="0"/>
              </a:rPr>
              <a:t>un principe érigé </a:t>
            </a:r>
            <a:r>
              <a:rPr lang="fr-FR" altLang="fr-FR" sz="2000" dirty="0">
                <a:ea typeface="Calibri" panose="020F0502020204030204" pitchFamily="34" charset="0"/>
                <a:cs typeface="Arial" panose="020B0604020202020204" pitchFamily="34" charset="0"/>
              </a:rPr>
              <a:t>en droit fondamental par la Charte des droits fondamentaux de l’Union européenne de 2007 </a:t>
            </a:r>
          </a:p>
          <a:p>
            <a:pPr lvl="0" algn="just" defTabSz="914400" eaLnBrk="0" fontAlgn="base" hangingPunct="0">
              <a:spcBef>
                <a:spcPct val="0"/>
              </a:spcBef>
              <a:spcAft>
                <a:spcPct val="0"/>
              </a:spcAft>
            </a:pPr>
            <a:endParaRPr lang="fr-FR" altLang="fr-FR" sz="2000" dirty="0" smtClean="0">
              <a:ea typeface="Calibri" panose="020F0502020204030204" pitchFamily="34" charset="0"/>
              <a:cs typeface="Arial" panose="020B0604020202020204" pitchFamily="34" charset="0"/>
            </a:endParaRPr>
          </a:p>
          <a:p>
            <a:pPr lvl="0" algn="just" defTabSz="914400" eaLnBrk="0" fontAlgn="base" hangingPunct="0">
              <a:spcBef>
                <a:spcPct val="0"/>
              </a:spcBef>
              <a:spcAft>
                <a:spcPct val="0"/>
              </a:spcAft>
            </a:pPr>
            <a:r>
              <a:rPr lang="fr-FR" altLang="fr-FR" sz="2000" dirty="0" smtClean="0">
                <a:ea typeface="Calibri" panose="020F0502020204030204" pitchFamily="34" charset="0"/>
                <a:cs typeface="Carlito"/>
              </a:rPr>
              <a:t>3. En France :</a:t>
            </a:r>
          </a:p>
          <a:p>
            <a:pPr lvl="0" algn="just" defTabSz="914400" eaLnBrk="0" fontAlgn="base" hangingPunct="0">
              <a:spcBef>
                <a:spcPct val="0"/>
              </a:spcBef>
              <a:spcAft>
                <a:spcPct val="0"/>
              </a:spcAft>
            </a:pPr>
            <a:endParaRPr lang="fr-FR" altLang="fr-FR" sz="2000" dirty="0" smtClean="0">
              <a:ea typeface="Calibri" panose="020F0502020204030204" pitchFamily="34" charset="0"/>
              <a:cs typeface="Carlito"/>
            </a:endParaRPr>
          </a:p>
          <a:p>
            <a:pPr lvl="0" algn="just" defTabSz="914400" eaLnBrk="0" fontAlgn="base" hangingPunct="0">
              <a:spcBef>
                <a:spcPct val="0"/>
              </a:spcBef>
              <a:spcAft>
                <a:spcPct val="0"/>
              </a:spcAft>
            </a:pPr>
            <a:r>
              <a:rPr lang="fr-FR" altLang="fr-FR" sz="2000" dirty="0" smtClean="0">
                <a:ea typeface="Calibri" panose="020F0502020204030204" pitchFamily="34" charset="0"/>
                <a:cs typeface="Carlito"/>
              </a:rPr>
              <a:t>2016 : obligation pour les collectivités territoriales et les établissements publics de coopération intercommunale à fiscalité propre de plus de 20 000 habitants de </a:t>
            </a:r>
            <a:r>
              <a:rPr lang="fr-FR" altLang="fr-FR" sz="2000" dirty="0">
                <a:ea typeface="Calibri" panose="020F0502020204030204" pitchFamily="34" charset="0"/>
                <a:cs typeface="Carlito"/>
              </a:rPr>
              <a:t>présenter un rapport sur la situation en matière d’égalité entre les femmes et les hommes</a:t>
            </a:r>
            <a:r>
              <a:rPr lang="fr-FR" altLang="fr-FR" sz="2000" dirty="0" smtClean="0">
                <a:ea typeface="Calibri" panose="020F0502020204030204" pitchFamily="34" charset="0"/>
                <a:cs typeface="Carlito"/>
              </a:rPr>
              <a:t>.</a:t>
            </a:r>
          </a:p>
          <a:p>
            <a:pPr lvl="0" algn="just" defTabSz="914400" eaLnBrk="0" fontAlgn="base" hangingPunct="0">
              <a:spcBef>
                <a:spcPct val="0"/>
              </a:spcBef>
              <a:spcAft>
                <a:spcPct val="0"/>
              </a:spcAft>
            </a:pPr>
            <a:endParaRPr lang="fr-FR" altLang="fr-FR" sz="2000" dirty="0"/>
          </a:p>
          <a:p>
            <a:pPr lvl="0" defTabSz="914400" eaLnBrk="0" fontAlgn="base" hangingPunct="0">
              <a:spcBef>
                <a:spcPct val="0"/>
              </a:spcBef>
              <a:spcAft>
                <a:spcPct val="0"/>
              </a:spcAft>
            </a:pPr>
            <a:endParaRPr lang="fr-FR" altLang="fr-FR" sz="1100" dirty="0"/>
          </a:p>
        </p:txBody>
      </p:sp>
      <p:sp>
        <p:nvSpPr>
          <p:cNvPr id="6" name="Titre 1"/>
          <p:cNvSpPr txBox="1">
            <a:spLocks/>
          </p:cNvSpPr>
          <p:nvPr/>
        </p:nvSpPr>
        <p:spPr>
          <a:xfrm>
            <a:off x="421338" y="317145"/>
            <a:ext cx="8417861" cy="459228"/>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PREAMBULE 2/2 </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sp>
        <p:nvSpPr>
          <p:cNvPr id="7" name="Espace réservé du pied de page 15"/>
          <p:cNvSpPr txBox="1">
            <a:spLocks/>
          </p:cNvSpPr>
          <p:nvPr/>
        </p:nvSpPr>
        <p:spPr>
          <a:xfrm>
            <a:off x="3028949" y="6526436"/>
            <a:ext cx="5474972" cy="195039"/>
          </a:xfrm>
          <a:prstGeom prst="rect">
            <a:avLst/>
          </a:prstGeom>
        </p:spPr>
        <p:txBody>
          <a:bodyPr vert="horz" lIns="91440" tIns="45720" rIns="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mtClean="0">
                <a:gradFill flip="none" rotWithShape="1">
                  <a:gsLst>
                    <a:gs pos="100000">
                      <a:srgbClr val="66B32F"/>
                    </a:gs>
                    <a:gs pos="0">
                      <a:srgbClr val="007BC3"/>
                    </a:gs>
                  </a:gsLst>
                  <a:lin ang="0" scaled="1"/>
                  <a:tileRect/>
                </a:gradFill>
                <a:cs typeface="Poppins Light" panose="00000400000000000000" pitchFamily="2" charset="0"/>
              </a:rPr>
              <a:t>ÉGALITÉ FEMMES HOMMES RAPPORT 2024</a:t>
            </a:r>
            <a:endParaRPr lang="fr-FR" sz="1000" smtClean="0">
              <a:solidFill>
                <a:schemeClr val="tx1"/>
              </a:solidFill>
              <a:latin typeface="Poppins Light" panose="00000400000000000000" pitchFamily="2" charset="0"/>
              <a:cs typeface="Poppins Light" panose="00000400000000000000" pitchFamily="2" charset="0"/>
            </a:endParaRPr>
          </a:p>
          <a:p>
            <a:pPr algn="r"/>
            <a:r>
              <a:rPr lang="fr-FR" smtClean="0">
                <a:gradFill flip="none" rotWithShape="1">
                  <a:gsLst>
                    <a:gs pos="100000">
                      <a:srgbClr val="66B32F"/>
                    </a:gs>
                    <a:gs pos="0">
                      <a:srgbClr val="007BC3"/>
                    </a:gs>
                  </a:gsLst>
                  <a:lin ang="0" scaled="1"/>
                  <a:tileRect/>
                </a:gradFill>
                <a:cs typeface="Poppins Light" panose="00000400000000000000" pitchFamily="2" charset="0"/>
              </a:rPr>
              <a:t/>
            </a:r>
            <a:br>
              <a:rPr lang="fr-FR" smtClean="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495094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e la date 3"/>
          <p:cNvSpPr>
            <a:spLocks noGrp="1"/>
          </p:cNvSpPr>
          <p:nvPr>
            <p:ph type="dt" sz="half" idx="10"/>
          </p:nvPr>
        </p:nvSpPr>
        <p:spPr/>
        <p:txBody>
          <a:bodyPr/>
          <a:lstStyle/>
          <a:p>
            <a:r>
              <a:rPr lang="fr-FR" smtClean="0"/>
              <a:t>SERVICE - 04/2024</a:t>
            </a:r>
            <a:endParaRPr lang="fr-FR" dirty="0"/>
          </a:p>
        </p:txBody>
      </p:sp>
      <p:sp>
        <p:nvSpPr>
          <p:cNvPr id="5" name="Espace réservé du pied de page 4"/>
          <p:cNvSpPr>
            <a:spLocks noGrp="1"/>
          </p:cNvSpPr>
          <p:nvPr>
            <p:ph type="ftr" sz="quarter" idx="11"/>
          </p:nvPr>
        </p:nvSpPr>
        <p:spPr/>
        <p:txBody>
          <a:bodyPr/>
          <a:lstStyle/>
          <a:p>
            <a:r>
              <a:rPr lang="fr-FR" smtClean="0"/>
              <a:t>TITRE PRESENTATION -</a:t>
            </a:r>
            <a:endParaRPr lang="fr-FR" dirty="0"/>
          </a:p>
        </p:txBody>
      </p:sp>
      <p:sp>
        <p:nvSpPr>
          <p:cNvPr id="6" name="Espace réservé du numéro de diapositive 5"/>
          <p:cNvSpPr>
            <a:spLocks noGrp="1"/>
          </p:cNvSpPr>
          <p:nvPr>
            <p:ph type="sldNum" sz="quarter" idx="12"/>
          </p:nvPr>
        </p:nvSpPr>
        <p:spPr/>
        <p:txBody>
          <a:bodyPr/>
          <a:lstStyle/>
          <a:p>
            <a:fld id="{D6CC1D3B-C85F-461E-A0BF-1EEADBBA8673}" type="slidenum">
              <a:rPr lang="fr-FR" smtClean="0"/>
              <a:t>4</a:t>
            </a:fld>
            <a:endParaRPr lang="fr-FR" dirty="0"/>
          </a:p>
        </p:txBody>
      </p:sp>
      <p:pic>
        <p:nvPicPr>
          <p:cNvPr id="8" name="Image 7"/>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9190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21041" y="346856"/>
            <a:ext cx="8773330" cy="437043"/>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70000"/>
              </a:lnSpc>
            </a:pPr>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Terre d’accueil des Jeux Olympiques 1/2 </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cxnSp>
        <p:nvCxnSpPr>
          <p:cNvPr id="5" name="Connecteur droit 4"/>
          <p:cNvCxnSpPr/>
          <p:nvPr/>
        </p:nvCxnSpPr>
        <p:spPr>
          <a:xfrm>
            <a:off x="421338" y="817361"/>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526436"/>
            <a:ext cx="5474972" cy="195039"/>
          </a:xfrm>
        </p:spPr>
        <p:txBody>
          <a:bodyPr rIns="0"/>
          <a:lstStyle/>
          <a:p>
            <a:pPr algn="r"/>
            <a:r>
              <a:rPr lang="fr-FR" dirty="0">
                <a:gradFill flip="none" rotWithShape="1">
                  <a:gsLst>
                    <a:gs pos="100000">
                      <a:srgbClr val="66B32F"/>
                    </a:gs>
                    <a:gs pos="0">
                      <a:srgbClr val="007BC3"/>
                    </a:gs>
                  </a:gsLst>
                  <a:lin ang="0" scaled="1"/>
                  <a:tileRect/>
                </a:gradFill>
                <a:cs typeface="Poppins Light" panose="00000400000000000000" pitchFamily="2" charset="0"/>
              </a:rPr>
              <a:t>ÉGALITÉ FEMMES </a:t>
            </a:r>
            <a:r>
              <a:rPr lang="fr-FR" dirty="0" smtClean="0">
                <a:gradFill flip="none" rotWithShape="1">
                  <a:gsLst>
                    <a:gs pos="100000">
                      <a:srgbClr val="66B32F"/>
                    </a:gs>
                    <a:gs pos="0">
                      <a:srgbClr val="007BC3"/>
                    </a:gs>
                  </a:gsLst>
                  <a:lin ang="0" scaled="1"/>
                  <a:tileRect/>
                </a:gradFill>
                <a:cs typeface="Poppins Light" panose="00000400000000000000" pitchFamily="2" charset="0"/>
              </a:rPr>
              <a:t>HOMMES </a:t>
            </a:r>
            <a:r>
              <a:rPr lang="fr-FR" dirty="0">
                <a:gradFill flip="none" rotWithShape="1">
                  <a:gsLst>
                    <a:gs pos="100000">
                      <a:srgbClr val="66B32F"/>
                    </a:gs>
                    <a:gs pos="0">
                      <a:srgbClr val="007BC3"/>
                    </a:gs>
                  </a:gsLst>
                  <a:lin ang="0" scaled="1"/>
                  <a:tileRect/>
                </a:gradFill>
                <a:cs typeface="Poppins Light" panose="00000400000000000000" pitchFamily="2" charset="0"/>
              </a:rPr>
              <a:t>RAPPORT 2024</a:t>
            </a:r>
            <a:endParaRPr lang="fr-FR" sz="1000" dirty="0">
              <a:solidFill>
                <a:schemeClr val="tx1"/>
              </a:solidFill>
              <a:latin typeface="Poppins Light" panose="00000400000000000000" pitchFamily="2" charset="0"/>
              <a:cs typeface="Poppins Light" panose="00000400000000000000" pitchFamily="2" charset="0"/>
            </a:endParaRPr>
          </a:p>
          <a:p>
            <a:pPr algn="r"/>
            <a:r>
              <a:rPr lang="fr-FR" dirty="0">
                <a:gradFill flip="none" rotWithShape="1">
                  <a:gsLst>
                    <a:gs pos="100000">
                      <a:srgbClr val="66B32F"/>
                    </a:gs>
                    <a:gs pos="0">
                      <a:srgbClr val="007BC3"/>
                    </a:gs>
                  </a:gsLst>
                  <a:lin ang="0" scaled="1"/>
                  <a:tileRect/>
                </a:gradFill>
                <a:cs typeface="Poppins Light" panose="00000400000000000000" pitchFamily="2" charset="0"/>
              </a:rPr>
              <a:t/>
            </a:r>
            <a:br>
              <a:rPr lang="fr-FR" dirty="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5</a:t>
            </a:fld>
            <a:endParaRPr lang="fr-FR" b="1" dirty="0">
              <a:solidFill>
                <a:schemeClr val="tx1"/>
              </a:solidFill>
              <a:cs typeface="Poppins SemiBold" panose="00000700000000000000" pitchFamily="2" charset="0"/>
            </a:endParaRPr>
          </a:p>
        </p:txBody>
      </p:sp>
      <p:sp>
        <p:nvSpPr>
          <p:cNvPr id="19" name="Rectangle 2"/>
          <p:cNvSpPr>
            <a:spLocks noChangeArrowheads="1"/>
          </p:cNvSpPr>
          <p:nvPr/>
        </p:nvSpPr>
        <p:spPr bwMode="auto">
          <a:xfrm>
            <a:off x="256624" y="803708"/>
            <a:ext cx="8655429"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endParaRPr lang="fr-FR" altLang="fr-FR" sz="800" b="1" dirty="0" smtClean="0">
              <a:cs typeface="Arial" panose="020B0604020202020204" pitchFamily="34" charset="0"/>
            </a:endParaRPr>
          </a:p>
          <a:p>
            <a:pPr lvl="0" algn="just" defTabSz="914400" eaLnBrk="0" fontAlgn="base" hangingPunct="0">
              <a:spcBef>
                <a:spcPct val="0"/>
              </a:spcBef>
              <a:spcAft>
                <a:spcPct val="0"/>
              </a:spcAft>
            </a:pPr>
            <a:r>
              <a:rPr lang="fr-FR" sz="1400" i="1" dirty="0"/>
              <a:t>L</a:t>
            </a:r>
            <a:r>
              <a:rPr lang="fr-FR" sz="1400" i="1" dirty="0" smtClean="0"/>
              <a:t>e sport a été la thématique </a:t>
            </a:r>
            <a:r>
              <a:rPr lang="fr-FR" sz="1400" i="1" dirty="0"/>
              <a:t>cible </a:t>
            </a:r>
            <a:r>
              <a:rPr lang="fr-FR" sz="1400" i="1" dirty="0" smtClean="0"/>
              <a:t>choisie par le </a:t>
            </a:r>
            <a:r>
              <a:rPr lang="fr-FR" sz="1400" i="1" dirty="0"/>
              <a:t>comité de pilotage égalité femmes/hommes pour </a:t>
            </a:r>
            <a:r>
              <a:rPr lang="fr-FR" sz="1400" i="1" dirty="0" smtClean="0"/>
              <a:t>2023 </a:t>
            </a:r>
            <a:r>
              <a:rPr lang="fr-FR" sz="1400" i="1" dirty="0"/>
              <a:t>et 2024. </a:t>
            </a:r>
            <a:endParaRPr lang="fr-FR" sz="1400" i="1" dirty="0" smtClean="0"/>
          </a:p>
          <a:p>
            <a:pPr lvl="0" algn="just" defTabSz="914400" eaLnBrk="0" fontAlgn="base" hangingPunct="0">
              <a:spcBef>
                <a:spcPct val="0"/>
              </a:spcBef>
              <a:spcAft>
                <a:spcPct val="0"/>
              </a:spcAft>
            </a:pPr>
            <a:endParaRPr lang="fr-FR" sz="1400" i="1" dirty="0" smtClean="0"/>
          </a:p>
          <a:p>
            <a:pPr lvl="0" algn="just" defTabSz="914400" eaLnBrk="0" fontAlgn="base" hangingPunct="0">
              <a:spcBef>
                <a:spcPct val="0"/>
              </a:spcBef>
              <a:spcAft>
                <a:spcPct val="0"/>
              </a:spcAft>
            </a:pPr>
            <a:r>
              <a:rPr lang="fr-FR" sz="1200" i="1" dirty="0" smtClean="0"/>
              <a:t>Quelques exemples d’actions villeneuvoises (liste non exhaustive) </a:t>
            </a:r>
          </a:p>
          <a:p>
            <a:pPr lvl="0" algn="just" defTabSz="914400" eaLnBrk="0" fontAlgn="base" hangingPunct="0">
              <a:spcBef>
                <a:spcPct val="0"/>
              </a:spcBef>
              <a:spcAft>
                <a:spcPct val="0"/>
              </a:spcAft>
            </a:pPr>
            <a:endParaRPr lang="fr-FR" sz="1200" i="1" dirty="0" smtClean="0"/>
          </a:p>
          <a:p>
            <a:pPr lvl="0" algn="just" defTabSz="914400" eaLnBrk="0" fontAlgn="base" hangingPunct="0">
              <a:spcBef>
                <a:spcPct val="0"/>
              </a:spcBef>
              <a:spcAft>
                <a:spcPct val="0"/>
              </a:spcAft>
            </a:pPr>
            <a:endParaRPr lang="fr-FR" sz="1200" i="1" dirty="0" smtClean="0"/>
          </a:p>
          <a:p>
            <a:pPr marL="342900" indent="-342900" algn="just">
              <a:buAutoNum type="arabicPeriod"/>
            </a:pPr>
            <a:r>
              <a:rPr lang="fr-FR" b="1" dirty="0" smtClean="0"/>
              <a:t>Organisation, par le service jeunesse et sport, de tournois mixtes auprès de l’ensemble des élèves villeneuvois de CM1 et CM2 </a:t>
            </a:r>
          </a:p>
          <a:p>
            <a:pPr algn="just"/>
            <a:endParaRPr lang="fr-FR" sz="1600" b="1" dirty="0" smtClean="0"/>
          </a:p>
          <a:p>
            <a:pPr algn="just"/>
            <a:endParaRPr lang="fr-FR" sz="1600" dirty="0"/>
          </a:p>
          <a:p>
            <a:pPr algn="just"/>
            <a:r>
              <a:rPr lang="fr-FR" b="1" dirty="0" smtClean="0"/>
              <a:t>2. CAL’OLYMPIQUE </a:t>
            </a:r>
            <a:r>
              <a:rPr lang="fr-FR" sz="1600" b="1" dirty="0" smtClean="0"/>
              <a:t>: </a:t>
            </a:r>
            <a:r>
              <a:rPr lang="fr-FR" sz="1600" dirty="0" smtClean="0"/>
              <a:t>organisation par le service enfance de </a:t>
            </a:r>
            <a:r>
              <a:rPr lang="fr-FR" sz="1600" dirty="0"/>
              <a:t>tournois sportifs mixtes ou </a:t>
            </a:r>
            <a:r>
              <a:rPr lang="fr-FR" sz="1600" dirty="0" smtClean="0"/>
              <a:t>d’activités sportives, de </a:t>
            </a:r>
            <a:r>
              <a:rPr lang="fr-FR" sz="1600" dirty="0"/>
              <a:t>septembre 2023 à avril 2024, </a:t>
            </a:r>
            <a:r>
              <a:rPr lang="fr-FR" sz="1600" dirty="0" smtClean="0"/>
              <a:t>auprès des </a:t>
            </a:r>
            <a:r>
              <a:rPr lang="fr-FR" sz="1600" dirty="0"/>
              <a:t>1 200 enfants fréquentant les Centres d’accueil et de loisirs (CAL</a:t>
            </a:r>
            <a:r>
              <a:rPr lang="fr-FR" sz="1600" dirty="0" smtClean="0"/>
              <a:t>)</a:t>
            </a:r>
          </a:p>
          <a:p>
            <a:pPr algn="just"/>
            <a:endParaRPr lang="fr-FR" sz="1600" dirty="0" smtClean="0"/>
          </a:p>
          <a:p>
            <a:pPr algn="just"/>
            <a:endParaRPr lang="fr-FR" sz="1600" dirty="0"/>
          </a:p>
          <a:p>
            <a:pPr algn="just"/>
            <a:r>
              <a:rPr lang="fr-FR" b="1" dirty="0" smtClean="0"/>
              <a:t>3. Projection </a:t>
            </a:r>
            <a:r>
              <a:rPr lang="fr-FR" b="1" dirty="0"/>
              <a:t>du documentaire </a:t>
            </a:r>
            <a:r>
              <a:rPr lang="fr-FR" b="1" dirty="0" smtClean="0"/>
              <a:t>"Les Incorrectes</a:t>
            </a:r>
            <a:r>
              <a:rPr lang="fr-FR" b="1" dirty="0"/>
              <a:t> </a:t>
            </a:r>
            <a:r>
              <a:rPr lang="fr-FR" b="1" dirty="0" smtClean="0"/>
              <a:t>" : </a:t>
            </a:r>
            <a:r>
              <a:rPr lang="fr-FR" b="1" dirty="0"/>
              <a:t>Alice </a:t>
            </a:r>
            <a:r>
              <a:rPr lang="fr-FR" b="1" dirty="0" err="1"/>
              <a:t>Milliat</a:t>
            </a:r>
            <a:r>
              <a:rPr lang="fr-FR" b="1" dirty="0"/>
              <a:t> et les débuts du </a:t>
            </a:r>
            <a:r>
              <a:rPr lang="fr-FR" b="1" dirty="0" smtClean="0"/>
              <a:t>sport au féminin</a:t>
            </a:r>
            <a:r>
              <a:rPr lang="fr-FR" b="1" dirty="0" smtClean="0">
                <a:latin typeface="Arial" panose="020B0604020202020204" pitchFamily="34" charset="0"/>
                <a:cs typeface="Arial" panose="020B0604020202020204" pitchFamily="34" charset="0"/>
              </a:rPr>
              <a:t> »</a:t>
            </a:r>
          </a:p>
          <a:p>
            <a:pPr algn="just"/>
            <a:endParaRPr lang="fr-FR" dirty="0"/>
          </a:p>
          <a:p>
            <a:pPr algn="just"/>
            <a:r>
              <a:rPr lang="fr-FR" sz="1600" dirty="0" smtClean="0"/>
              <a:t>Cette diffusion, </a:t>
            </a:r>
            <a:r>
              <a:rPr lang="fr-FR" sz="1600" dirty="0"/>
              <a:t>au cinéma le Méliès, </a:t>
            </a:r>
            <a:r>
              <a:rPr lang="fr-FR" sz="1600" dirty="0" smtClean="0"/>
              <a:t>organisée </a:t>
            </a:r>
            <a:r>
              <a:rPr lang="fr-FR" sz="1600" dirty="0"/>
              <a:t>par le service culture de la Ville, a bénéficié à 10 classes de CM2 et 10 classes de </a:t>
            </a:r>
            <a:r>
              <a:rPr lang="fr-FR" sz="1600" dirty="0" smtClean="0"/>
              <a:t>troisième, </a:t>
            </a:r>
            <a:r>
              <a:rPr lang="fr-FR" sz="1600" dirty="0"/>
              <a:t>soit à plus de 550 élèves villeneuvois, mais également aux habitants de la commune lors d’une séance grand public.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6465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21041" y="346856"/>
            <a:ext cx="8417861" cy="459228"/>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70000"/>
              </a:lnSpc>
            </a:pPr>
            <a:r>
              <a:rPr lang="fr-FR" sz="3200" b="1" dirty="0">
                <a:gradFill flip="none" rotWithShape="1">
                  <a:gsLst>
                    <a:gs pos="100000">
                      <a:srgbClr val="66B32F"/>
                    </a:gs>
                    <a:gs pos="0">
                      <a:srgbClr val="007BC3"/>
                    </a:gs>
                  </a:gsLst>
                  <a:lin ang="0" scaled="1"/>
                  <a:tileRect/>
                </a:gradFill>
                <a:cs typeface="Poppins Light" panose="00000400000000000000" pitchFamily="2" charset="0"/>
              </a:rPr>
              <a:t>Terre d’accueil des Jeux Olympiques 2/2 </a:t>
            </a:r>
          </a:p>
        </p:txBody>
      </p:sp>
      <p:cxnSp>
        <p:nvCxnSpPr>
          <p:cNvPr id="5" name="Connecteur droit 4"/>
          <p:cNvCxnSpPr/>
          <p:nvPr/>
        </p:nvCxnSpPr>
        <p:spPr>
          <a:xfrm>
            <a:off x="256624" y="1266248"/>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526436"/>
            <a:ext cx="5474972" cy="195039"/>
          </a:xfrm>
        </p:spPr>
        <p:txBody>
          <a:bodyPr rIns="0"/>
          <a:lstStyle/>
          <a:p>
            <a:pPr algn="r"/>
            <a:r>
              <a:rPr lang="fr-FR" dirty="0">
                <a:gradFill flip="none" rotWithShape="1">
                  <a:gsLst>
                    <a:gs pos="100000">
                      <a:srgbClr val="66B32F"/>
                    </a:gs>
                    <a:gs pos="0">
                      <a:srgbClr val="007BC3"/>
                    </a:gs>
                  </a:gsLst>
                  <a:lin ang="0" scaled="1"/>
                  <a:tileRect/>
                </a:gradFill>
                <a:cs typeface="Poppins Light" panose="00000400000000000000" pitchFamily="2" charset="0"/>
              </a:rPr>
              <a:t>ÉGALITÉ FEMMES </a:t>
            </a:r>
            <a:r>
              <a:rPr lang="fr-FR" dirty="0" smtClean="0">
                <a:gradFill flip="none" rotWithShape="1">
                  <a:gsLst>
                    <a:gs pos="100000">
                      <a:srgbClr val="66B32F"/>
                    </a:gs>
                    <a:gs pos="0">
                      <a:srgbClr val="007BC3"/>
                    </a:gs>
                  </a:gsLst>
                  <a:lin ang="0" scaled="1"/>
                  <a:tileRect/>
                </a:gradFill>
                <a:cs typeface="Poppins Light" panose="00000400000000000000" pitchFamily="2" charset="0"/>
              </a:rPr>
              <a:t>HOMMES </a:t>
            </a:r>
            <a:r>
              <a:rPr lang="fr-FR" dirty="0">
                <a:gradFill flip="none" rotWithShape="1">
                  <a:gsLst>
                    <a:gs pos="100000">
                      <a:srgbClr val="66B32F"/>
                    </a:gs>
                    <a:gs pos="0">
                      <a:srgbClr val="007BC3"/>
                    </a:gs>
                  </a:gsLst>
                  <a:lin ang="0" scaled="1"/>
                  <a:tileRect/>
                </a:gradFill>
                <a:cs typeface="Poppins Light" panose="00000400000000000000" pitchFamily="2" charset="0"/>
              </a:rPr>
              <a:t>RAPPORT 2024</a:t>
            </a:r>
            <a:endParaRPr lang="fr-FR" sz="1000" dirty="0">
              <a:solidFill>
                <a:schemeClr val="tx1"/>
              </a:solidFill>
              <a:latin typeface="Poppins Light" panose="00000400000000000000" pitchFamily="2" charset="0"/>
              <a:cs typeface="Poppins Light" panose="00000400000000000000" pitchFamily="2" charset="0"/>
            </a:endParaRPr>
          </a:p>
          <a:p>
            <a:pPr algn="r"/>
            <a:r>
              <a:rPr lang="fr-FR" dirty="0">
                <a:gradFill flip="none" rotWithShape="1">
                  <a:gsLst>
                    <a:gs pos="100000">
                      <a:srgbClr val="66B32F"/>
                    </a:gs>
                    <a:gs pos="0">
                      <a:srgbClr val="007BC3"/>
                    </a:gs>
                  </a:gsLst>
                  <a:lin ang="0" scaled="1"/>
                  <a:tileRect/>
                </a:gradFill>
                <a:cs typeface="Poppins Light" panose="00000400000000000000" pitchFamily="2" charset="0"/>
              </a:rPr>
              <a:t/>
            </a:r>
            <a:br>
              <a:rPr lang="fr-FR" dirty="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6</a:t>
            </a:fld>
            <a:endParaRPr lang="fr-FR" b="1" dirty="0">
              <a:solidFill>
                <a:schemeClr val="tx1"/>
              </a:solidFill>
              <a:cs typeface="Poppins SemiBold" panose="00000700000000000000" pitchFamily="2" charset="0"/>
            </a:endParaRPr>
          </a:p>
        </p:txBody>
      </p:sp>
      <p:sp>
        <p:nvSpPr>
          <p:cNvPr id="19" name="Rectangle 2"/>
          <p:cNvSpPr>
            <a:spLocks noChangeArrowheads="1"/>
          </p:cNvSpPr>
          <p:nvPr/>
        </p:nvSpPr>
        <p:spPr bwMode="auto">
          <a:xfrm>
            <a:off x="256624" y="1434648"/>
            <a:ext cx="8655429"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endParaRPr lang="fr-FR" altLang="fr-FR" sz="800" b="1" dirty="0" smtClean="0">
              <a:cs typeface="Arial" panose="020B0604020202020204" pitchFamily="34" charset="0"/>
            </a:endParaRPr>
          </a:p>
          <a:p>
            <a:pPr lvl="0" algn="just" defTabSz="914400" eaLnBrk="0" fontAlgn="base" hangingPunct="0">
              <a:spcBef>
                <a:spcPct val="0"/>
              </a:spcBef>
              <a:spcAft>
                <a:spcPct val="0"/>
              </a:spcAft>
            </a:pPr>
            <a:r>
              <a:rPr lang="fr-FR" b="1" dirty="0"/>
              <a:t>4. </a:t>
            </a:r>
            <a:r>
              <a:rPr lang="fr-FR" b="1" dirty="0" smtClean="0"/>
              <a:t>« </a:t>
            </a:r>
            <a:r>
              <a:rPr lang="fr-FR" b="1" dirty="0"/>
              <a:t>Panier gagnant au féminin » : une action forte de coopération </a:t>
            </a:r>
            <a:r>
              <a:rPr lang="fr-FR" b="1" dirty="0" smtClean="0"/>
              <a:t>décentralisée</a:t>
            </a:r>
          </a:p>
          <a:p>
            <a:pPr lvl="0" algn="just" defTabSz="914400" eaLnBrk="0" fontAlgn="base" hangingPunct="0">
              <a:spcBef>
                <a:spcPct val="0"/>
              </a:spcBef>
              <a:spcAft>
                <a:spcPct val="0"/>
              </a:spcAft>
            </a:pPr>
            <a:endParaRPr lang="fr-FR" b="1" dirty="0"/>
          </a:p>
          <a:p>
            <a:pPr algn="just"/>
            <a:r>
              <a:rPr lang="fr-FR" dirty="0"/>
              <a:t>L’action, présentée dans le rapport 2023, a continué d’être mise en </a:t>
            </a:r>
            <a:r>
              <a:rPr lang="fr-FR" dirty="0" smtClean="0"/>
              <a:t>œuvre </a:t>
            </a:r>
            <a:r>
              <a:rPr lang="fr-FR" dirty="0"/>
              <a:t>en 2024. </a:t>
            </a:r>
            <a:endParaRPr lang="fr-FR" dirty="0" smtClean="0"/>
          </a:p>
          <a:p>
            <a:pPr algn="just"/>
            <a:endParaRPr lang="fr-FR" dirty="0"/>
          </a:p>
          <a:p>
            <a:pPr algn="just"/>
            <a:r>
              <a:rPr lang="fr-FR" sz="1600" i="1" dirty="0" smtClean="0"/>
              <a:t>rappel : cette </a:t>
            </a:r>
            <a:r>
              <a:rPr lang="fr-FR" sz="1600" i="1" dirty="0"/>
              <a:t>action vise à rendre accessible la pratique du basket à des jeunes filles exclues de l’emploi et sorties du système scolaire de Sainte Marie (Madagascar), et </a:t>
            </a:r>
            <a:r>
              <a:rPr lang="fr-FR" sz="1600" i="1" dirty="0" err="1"/>
              <a:t>Tanguiéta</a:t>
            </a:r>
            <a:r>
              <a:rPr lang="fr-FR" sz="1600" i="1" dirty="0"/>
              <a:t> (Bénin). Les associations villeneuvoises, maitres </a:t>
            </a:r>
            <a:r>
              <a:rPr lang="fr-FR" sz="1600" i="1" dirty="0" smtClean="0"/>
              <a:t>d’</a:t>
            </a:r>
            <a:r>
              <a:rPr lang="fr-FR" sz="1600" i="1" dirty="0" err="1" smtClean="0"/>
              <a:t>oeuvre</a:t>
            </a:r>
            <a:r>
              <a:rPr lang="fr-FR" sz="1600" i="1" dirty="0" smtClean="0"/>
              <a:t> </a:t>
            </a:r>
            <a:r>
              <a:rPr lang="fr-FR" sz="1600" i="1" dirty="0"/>
              <a:t>du projet sont : Dina </a:t>
            </a:r>
            <a:r>
              <a:rPr lang="fr-FR" sz="1600" i="1" dirty="0" err="1"/>
              <a:t>Mada</a:t>
            </a:r>
            <a:r>
              <a:rPr lang="fr-FR" sz="1600" i="1" dirty="0"/>
              <a:t> et Artisanat Solidarité Nord Bénin-Nord de France (ASNBNF</a:t>
            </a:r>
            <a:r>
              <a:rPr lang="fr-FR" sz="1600" i="1" dirty="0" smtClean="0"/>
              <a:t>).</a:t>
            </a:r>
          </a:p>
          <a:p>
            <a:pPr algn="just"/>
            <a:endParaRPr lang="fr-FR" i="1" dirty="0"/>
          </a:p>
          <a:p>
            <a:pPr lvl="0" algn="just" defTabSz="914400" eaLnBrk="0" fontAlgn="base" hangingPunct="0">
              <a:spcBef>
                <a:spcPct val="0"/>
              </a:spcBef>
              <a:spcAft>
                <a:spcPct val="0"/>
              </a:spcAft>
            </a:pPr>
            <a:r>
              <a:rPr lang="fr-FR" dirty="0" smtClean="0"/>
              <a:t>En </a:t>
            </a:r>
            <a:r>
              <a:rPr lang="fr-FR" dirty="0"/>
              <a:t>2024, deux délégations ont été accueillies du 5 au 13 juin, avec la venue d’une équipe de Sainte-Marie et une de </a:t>
            </a:r>
            <a:r>
              <a:rPr lang="fr-FR" dirty="0" err="1"/>
              <a:t>Tanguiéta</a:t>
            </a:r>
            <a:r>
              <a:rPr lang="fr-FR" dirty="0"/>
              <a:t>, à Villeneuve d’Ascq. </a:t>
            </a:r>
            <a:endParaRPr lang="fr-FR" dirty="0" smtClean="0"/>
          </a:p>
          <a:p>
            <a:pPr lvl="0" algn="just" defTabSz="914400" eaLnBrk="0" fontAlgn="base" hangingPunct="0">
              <a:spcBef>
                <a:spcPct val="0"/>
              </a:spcBef>
              <a:spcAft>
                <a:spcPct val="0"/>
              </a:spcAft>
            </a:pPr>
            <a:r>
              <a:rPr lang="fr-FR" dirty="0" smtClean="0"/>
              <a:t>Au </a:t>
            </a:r>
            <a:r>
              <a:rPr lang="fr-FR" dirty="0"/>
              <a:t>cours de ce séjour, un tournoi sportif amical inter- pays a été organisé à Villeneuve d’Ascq entre les équipes de </a:t>
            </a:r>
            <a:r>
              <a:rPr lang="fr-FR" dirty="0" err="1"/>
              <a:t>Tanguiéta</a:t>
            </a:r>
            <a:r>
              <a:rPr lang="fr-FR" dirty="0"/>
              <a:t>, de Sainte-Marie, de l’ESBVA amateurs et une équipe de la Ville de Tournai le 8 juin, à l’aube des Jeux </a:t>
            </a:r>
            <a:r>
              <a:rPr lang="fr-FR" dirty="0" smtClean="0"/>
              <a:t>olympiques.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5187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21041" y="397283"/>
            <a:ext cx="8417861" cy="437043"/>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a:gradFill flip="none" rotWithShape="1">
                  <a:gsLst>
                    <a:gs pos="100000">
                      <a:srgbClr val="66B32F"/>
                    </a:gs>
                    <a:gs pos="0">
                      <a:srgbClr val="007BC3"/>
                    </a:gs>
                  </a:gsLst>
                  <a:lin ang="0" scaled="1"/>
                  <a:tileRect/>
                </a:gradFill>
                <a:latin typeface="+mn-lt"/>
                <a:cs typeface="Poppins Light" panose="00000400000000000000" pitchFamily="2" charset="0"/>
              </a:rPr>
              <a:t>Agir pour garantir un égal accès aux </a:t>
            </a:r>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droits 1/2</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cxnSp>
        <p:nvCxnSpPr>
          <p:cNvPr id="5" name="Connecteur droit 4"/>
          <p:cNvCxnSpPr/>
          <p:nvPr/>
        </p:nvCxnSpPr>
        <p:spPr>
          <a:xfrm>
            <a:off x="287848" y="983616"/>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526436"/>
            <a:ext cx="5474972" cy="195039"/>
          </a:xfrm>
        </p:spPr>
        <p:txBody>
          <a:bodyPr rIns="0"/>
          <a:lstStyle/>
          <a:p>
            <a:pPr algn="r"/>
            <a:r>
              <a:rPr lang="fr-FR" dirty="0">
                <a:gradFill flip="none" rotWithShape="1">
                  <a:gsLst>
                    <a:gs pos="100000">
                      <a:srgbClr val="66B32F"/>
                    </a:gs>
                    <a:gs pos="0">
                      <a:srgbClr val="007BC3"/>
                    </a:gs>
                  </a:gsLst>
                  <a:lin ang="0" scaled="1"/>
                  <a:tileRect/>
                </a:gradFill>
                <a:cs typeface="Poppins Light" panose="00000400000000000000" pitchFamily="2" charset="0"/>
              </a:rPr>
              <a:t>ÉGALITÉ FEMMES </a:t>
            </a:r>
            <a:r>
              <a:rPr lang="fr-FR" dirty="0" smtClean="0">
                <a:gradFill flip="none" rotWithShape="1">
                  <a:gsLst>
                    <a:gs pos="100000">
                      <a:srgbClr val="66B32F"/>
                    </a:gs>
                    <a:gs pos="0">
                      <a:srgbClr val="007BC3"/>
                    </a:gs>
                  </a:gsLst>
                  <a:lin ang="0" scaled="1"/>
                  <a:tileRect/>
                </a:gradFill>
                <a:cs typeface="Poppins Light" panose="00000400000000000000" pitchFamily="2" charset="0"/>
              </a:rPr>
              <a:t>HOMMES </a:t>
            </a:r>
            <a:r>
              <a:rPr lang="fr-FR" dirty="0">
                <a:gradFill flip="none" rotWithShape="1">
                  <a:gsLst>
                    <a:gs pos="100000">
                      <a:srgbClr val="66B32F"/>
                    </a:gs>
                    <a:gs pos="0">
                      <a:srgbClr val="007BC3"/>
                    </a:gs>
                  </a:gsLst>
                  <a:lin ang="0" scaled="1"/>
                  <a:tileRect/>
                </a:gradFill>
                <a:cs typeface="Poppins Light" panose="00000400000000000000" pitchFamily="2" charset="0"/>
              </a:rPr>
              <a:t>RAPPORT 2024</a:t>
            </a:r>
            <a:endParaRPr lang="fr-FR" sz="1000" dirty="0">
              <a:solidFill>
                <a:schemeClr val="tx1"/>
              </a:solidFill>
              <a:latin typeface="Poppins Light" panose="00000400000000000000" pitchFamily="2" charset="0"/>
              <a:cs typeface="Poppins Light" panose="00000400000000000000" pitchFamily="2" charset="0"/>
            </a:endParaRPr>
          </a:p>
          <a:p>
            <a:pPr algn="r"/>
            <a:r>
              <a:rPr lang="fr-FR" dirty="0">
                <a:gradFill flip="none" rotWithShape="1">
                  <a:gsLst>
                    <a:gs pos="100000">
                      <a:srgbClr val="66B32F"/>
                    </a:gs>
                    <a:gs pos="0">
                      <a:srgbClr val="007BC3"/>
                    </a:gs>
                  </a:gsLst>
                  <a:lin ang="0" scaled="1"/>
                  <a:tileRect/>
                </a:gradFill>
                <a:cs typeface="Poppins Light" panose="00000400000000000000" pitchFamily="2" charset="0"/>
              </a:rPr>
              <a:t/>
            </a:r>
            <a:br>
              <a:rPr lang="fr-FR" dirty="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7</a:t>
            </a:fld>
            <a:endParaRPr lang="fr-FR" b="1" dirty="0">
              <a:solidFill>
                <a:schemeClr val="tx1"/>
              </a:solidFill>
              <a:cs typeface="Poppins SemiBold" panose="00000700000000000000" pitchFamily="2" charset="0"/>
            </a:endParaRPr>
          </a:p>
        </p:txBody>
      </p:sp>
      <p:sp>
        <p:nvSpPr>
          <p:cNvPr id="19" name="Rectangle 2"/>
          <p:cNvSpPr>
            <a:spLocks noChangeArrowheads="1"/>
          </p:cNvSpPr>
          <p:nvPr/>
        </p:nvSpPr>
        <p:spPr bwMode="auto">
          <a:xfrm>
            <a:off x="221041" y="1022650"/>
            <a:ext cx="861436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b="1" dirty="0" smtClean="0"/>
              <a:t>Focus </a:t>
            </a:r>
            <a:r>
              <a:rPr lang="fr-FR" b="1" dirty="0"/>
              <a:t>1 : La journée internationale des droits des </a:t>
            </a:r>
            <a:r>
              <a:rPr lang="fr-FR" b="1" dirty="0" smtClean="0"/>
              <a:t>femmes</a:t>
            </a:r>
          </a:p>
          <a:p>
            <a:endParaRPr lang="fr-FR" dirty="0"/>
          </a:p>
          <a:p>
            <a:pPr algn="just"/>
            <a:r>
              <a:rPr lang="fr-FR" i="1" dirty="0" smtClean="0"/>
              <a:t>temps </a:t>
            </a:r>
            <a:r>
              <a:rPr lang="fr-FR" i="1" dirty="0"/>
              <a:t>fort multi partenarial </a:t>
            </a:r>
            <a:r>
              <a:rPr lang="fr-FR" i="1" dirty="0" smtClean="0"/>
              <a:t>qui permet </a:t>
            </a:r>
            <a:r>
              <a:rPr lang="fr-FR" i="1" dirty="0"/>
              <a:t>la mise en </a:t>
            </a:r>
            <a:r>
              <a:rPr lang="fr-FR" i="1" dirty="0" smtClean="0"/>
              <a:t>œuvre </a:t>
            </a:r>
            <a:r>
              <a:rPr lang="fr-FR" i="1" dirty="0"/>
              <a:t>d’ateliers, d’expositions, de rencontres, de spectacles et </a:t>
            </a:r>
            <a:r>
              <a:rPr lang="fr-FR" i="1" dirty="0" smtClean="0"/>
              <a:t>qui valorise </a:t>
            </a:r>
            <a:r>
              <a:rPr lang="fr-FR" i="1" dirty="0"/>
              <a:t>les actions et dispositifs existants</a:t>
            </a:r>
            <a:r>
              <a:rPr lang="fr-FR" i="1" dirty="0" smtClean="0"/>
              <a:t>.</a:t>
            </a:r>
          </a:p>
          <a:p>
            <a:pPr algn="just"/>
            <a:endParaRPr lang="fr-FR" i="1" dirty="0"/>
          </a:p>
          <a:p>
            <a:pPr algn="just"/>
            <a:r>
              <a:rPr lang="fr-FR" dirty="0" smtClean="0"/>
              <a:t>Le 8 mars, à la Ferme d’en Haut :</a:t>
            </a:r>
          </a:p>
          <a:p>
            <a:pPr algn="just"/>
            <a:endParaRPr lang="fr-FR" dirty="0" smtClean="0"/>
          </a:p>
          <a:p>
            <a:pPr algn="just"/>
            <a:r>
              <a:rPr lang="fr-FR" dirty="0"/>
              <a:t>-</a:t>
            </a:r>
            <a:r>
              <a:rPr lang="fr-FR" dirty="0" smtClean="0"/>
              <a:t>projection d’une </a:t>
            </a:r>
            <a:r>
              <a:rPr lang="fr-FR" dirty="0"/>
              <a:t>vidéo réalisée par des </a:t>
            </a:r>
            <a:r>
              <a:rPr lang="fr-FR" dirty="0" smtClean="0"/>
              <a:t>jeunes, en partenariat avec les centres </a:t>
            </a:r>
            <a:r>
              <a:rPr lang="fr-FR" dirty="0"/>
              <a:t>sociaux </a:t>
            </a:r>
            <a:endParaRPr lang="fr-FR" dirty="0" smtClean="0"/>
          </a:p>
          <a:p>
            <a:pPr algn="just"/>
            <a:r>
              <a:rPr lang="fr-FR" dirty="0" smtClean="0"/>
              <a:t>-spectacle </a:t>
            </a:r>
            <a:r>
              <a:rPr lang="fr-FR" dirty="0"/>
              <a:t>de Marie </a:t>
            </a:r>
            <a:r>
              <a:rPr lang="fr-FR" dirty="0" err="1"/>
              <a:t>Burigat</a:t>
            </a:r>
            <a:r>
              <a:rPr lang="fr-FR" dirty="0"/>
              <a:t> : </a:t>
            </a:r>
            <a:r>
              <a:rPr lang="fr-FR" b="1" dirty="0"/>
              <a:t>« L’enfer, c’est vous » </a:t>
            </a:r>
            <a:endParaRPr lang="fr-FR" b="1" dirty="0" smtClean="0"/>
          </a:p>
          <a:p>
            <a:pPr algn="just"/>
            <a:endParaRPr lang="fr-FR" b="1" dirty="0" smtClean="0"/>
          </a:p>
          <a:p>
            <a:pPr algn="just"/>
            <a:r>
              <a:rPr lang="fr-FR" dirty="0" smtClean="0"/>
              <a:t>-exposition </a:t>
            </a:r>
            <a:r>
              <a:rPr lang="fr-FR" dirty="0"/>
              <a:t>intitulée « </a:t>
            </a:r>
            <a:r>
              <a:rPr lang="fr-FR" b="1" dirty="0"/>
              <a:t>Bouquets de Femme </a:t>
            </a:r>
            <a:r>
              <a:rPr lang="fr-FR" dirty="0" smtClean="0"/>
              <a:t>», (œuvres réalisées dans le cadre d’ateliers participatifs), en partenariat avec la Ville, les centres sociaux, le </a:t>
            </a:r>
            <a:r>
              <a:rPr lang="fr-FR" dirty="0" err="1"/>
              <a:t>LaM</a:t>
            </a:r>
            <a:r>
              <a:rPr lang="fr-FR" dirty="0"/>
              <a:t> et l’Atelier-2 </a:t>
            </a:r>
            <a:endParaRPr lang="fr-FR" dirty="0" smtClean="0"/>
          </a:p>
          <a:p>
            <a:pPr algn="just"/>
            <a:endParaRPr lang="fr-FR" dirty="0"/>
          </a:p>
          <a:p>
            <a:pPr algn="just"/>
            <a:r>
              <a:rPr lang="fr-FR" dirty="0" smtClean="0"/>
              <a:t>Le </a:t>
            </a:r>
            <a:r>
              <a:rPr lang="fr-FR" dirty="0"/>
              <a:t>22 mars </a:t>
            </a:r>
            <a:r>
              <a:rPr lang="fr-FR" dirty="0" smtClean="0"/>
              <a:t>: </a:t>
            </a:r>
          </a:p>
          <a:p>
            <a:pPr algn="just"/>
            <a:r>
              <a:rPr lang="fr-FR" dirty="0" smtClean="0"/>
              <a:t>théâtre, à la Ferme d’en Haut, intitulé </a:t>
            </a:r>
            <a:r>
              <a:rPr lang="fr-FR" dirty="0"/>
              <a:t>" </a:t>
            </a:r>
            <a:r>
              <a:rPr lang="fr-FR" b="1" dirty="0" err="1"/>
              <a:t>Okhty</a:t>
            </a:r>
            <a:r>
              <a:rPr lang="fr-FR" b="1" dirty="0"/>
              <a:t> </a:t>
            </a:r>
            <a:r>
              <a:rPr lang="fr-FR" dirty="0"/>
              <a:t>" (ma </a:t>
            </a:r>
            <a:r>
              <a:rPr lang="fr-FR" dirty="0" err="1"/>
              <a:t>soeur</a:t>
            </a:r>
            <a:r>
              <a:rPr lang="fr-FR" dirty="0"/>
              <a:t> en arabe) par Lina et Sarah Baraka du Collectif Mues.</a:t>
            </a:r>
          </a:p>
          <a:p>
            <a:pPr algn="just"/>
            <a:endParaRPr lang="fr-FR" altLang="fr-FR" i="1" dirty="0" smtClean="0">
              <a:latin typeface="Arial" panose="020B0604020202020204" pitchFamily="34" charset="0"/>
            </a:endParaRPr>
          </a:p>
          <a:p>
            <a:endParaRPr kumimoji="0" lang="fr-FR" altLang="fr-FR" sz="1800" b="0" i="0" u="none" strike="noStrike" cap="none" normalizeH="0" baseline="0" dirty="0">
              <a:ln>
                <a:noFill/>
              </a:ln>
              <a:solidFill>
                <a:schemeClr val="tx1"/>
              </a:solidFill>
              <a:effectLst/>
              <a:latin typeface="Arial" panose="020B0604020202020204" pitchFamily="34" charset="0"/>
            </a:endParaRPr>
          </a:p>
          <a:p>
            <a:endParaRPr lang="fr-FR" altLang="fr-FR" dirty="0" smtClean="0">
              <a:latin typeface="Arial" panose="020B0604020202020204" pitchFamily="34" charset="0"/>
            </a:endParaRPr>
          </a:p>
          <a:p>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4181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21041" y="346856"/>
            <a:ext cx="8417861" cy="437043"/>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a:gradFill flip="none" rotWithShape="1">
                  <a:gsLst>
                    <a:gs pos="100000">
                      <a:srgbClr val="66B32F"/>
                    </a:gs>
                    <a:gs pos="0">
                      <a:srgbClr val="007BC3"/>
                    </a:gs>
                  </a:gsLst>
                  <a:lin ang="0" scaled="1"/>
                  <a:tileRect/>
                </a:gradFill>
                <a:latin typeface="+mn-lt"/>
                <a:cs typeface="Poppins Light" panose="00000400000000000000" pitchFamily="2" charset="0"/>
              </a:rPr>
              <a:t>Agir pour garantir un égal accès aux </a:t>
            </a:r>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droits 2/2</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cxnSp>
        <p:nvCxnSpPr>
          <p:cNvPr id="5" name="Connecteur droit 4"/>
          <p:cNvCxnSpPr/>
          <p:nvPr/>
        </p:nvCxnSpPr>
        <p:spPr>
          <a:xfrm>
            <a:off x="287848" y="983616"/>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526436"/>
            <a:ext cx="5474972" cy="195039"/>
          </a:xfrm>
        </p:spPr>
        <p:txBody>
          <a:bodyPr rIns="0"/>
          <a:lstStyle/>
          <a:p>
            <a:pPr algn="r"/>
            <a:r>
              <a:rPr lang="fr-FR" dirty="0">
                <a:gradFill flip="none" rotWithShape="1">
                  <a:gsLst>
                    <a:gs pos="100000">
                      <a:srgbClr val="66B32F"/>
                    </a:gs>
                    <a:gs pos="0">
                      <a:srgbClr val="007BC3"/>
                    </a:gs>
                  </a:gsLst>
                  <a:lin ang="0" scaled="1"/>
                  <a:tileRect/>
                </a:gradFill>
                <a:cs typeface="Poppins Light" panose="00000400000000000000" pitchFamily="2" charset="0"/>
              </a:rPr>
              <a:t>ÉGALITÉ FEMMES </a:t>
            </a:r>
            <a:r>
              <a:rPr lang="fr-FR" dirty="0" smtClean="0">
                <a:gradFill flip="none" rotWithShape="1">
                  <a:gsLst>
                    <a:gs pos="100000">
                      <a:srgbClr val="66B32F"/>
                    </a:gs>
                    <a:gs pos="0">
                      <a:srgbClr val="007BC3"/>
                    </a:gs>
                  </a:gsLst>
                  <a:lin ang="0" scaled="1"/>
                  <a:tileRect/>
                </a:gradFill>
                <a:cs typeface="Poppins Light" panose="00000400000000000000" pitchFamily="2" charset="0"/>
              </a:rPr>
              <a:t>HOMMES </a:t>
            </a:r>
            <a:r>
              <a:rPr lang="fr-FR" dirty="0">
                <a:gradFill flip="none" rotWithShape="1">
                  <a:gsLst>
                    <a:gs pos="100000">
                      <a:srgbClr val="66B32F"/>
                    </a:gs>
                    <a:gs pos="0">
                      <a:srgbClr val="007BC3"/>
                    </a:gs>
                  </a:gsLst>
                  <a:lin ang="0" scaled="1"/>
                  <a:tileRect/>
                </a:gradFill>
                <a:cs typeface="Poppins Light" panose="00000400000000000000" pitchFamily="2" charset="0"/>
              </a:rPr>
              <a:t>RAPPORT 2024</a:t>
            </a:r>
            <a:endParaRPr lang="fr-FR" sz="1000" dirty="0">
              <a:solidFill>
                <a:schemeClr val="tx1"/>
              </a:solidFill>
              <a:latin typeface="Poppins Light" panose="00000400000000000000" pitchFamily="2" charset="0"/>
              <a:cs typeface="Poppins Light" panose="00000400000000000000" pitchFamily="2" charset="0"/>
            </a:endParaRPr>
          </a:p>
          <a:p>
            <a:pPr algn="r"/>
            <a:r>
              <a:rPr lang="fr-FR" dirty="0">
                <a:gradFill flip="none" rotWithShape="1">
                  <a:gsLst>
                    <a:gs pos="100000">
                      <a:srgbClr val="66B32F"/>
                    </a:gs>
                    <a:gs pos="0">
                      <a:srgbClr val="007BC3"/>
                    </a:gs>
                  </a:gsLst>
                  <a:lin ang="0" scaled="1"/>
                  <a:tileRect/>
                </a:gradFill>
                <a:cs typeface="Poppins Light" panose="00000400000000000000" pitchFamily="2" charset="0"/>
              </a:rPr>
              <a:t/>
            </a:r>
            <a:br>
              <a:rPr lang="fr-FR" dirty="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8</a:t>
            </a:fld>
            <a:endParaRPr lang="fr-FR" b="1" dirty="0">
              <a:solidFill>
                <a:schemeClr val="tx1"/>
              </a:solidFill>
              <a:cs typeface="Poppins SemiBold" panose="00000700000000000000" pitchFamily="2" charset="0"/>
            </a:endParaRPr>
          </a:p>
        </p:txBody>
      </p:sp>
      <p:sp>
        <p:nvSpPr>
          <p:cNvPr id="19" name="Rectangle 2"/>
          <p:cNvSpPr>
            <a:spLocks noChangeArrowheads="1"/>
          </p:cNvSpPr>
          <p:nvPr/>
        </p:nvSpPr>
        <p:spPr bwMode="auto">
          <a:xfrm>
            <a:off x="155727" y="2176125"/>
            <a:ext cx="861436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b="1" dirty="0" smtClean="0"/>
              <a:t>Focus 2 : Manifestations </a:t>
            </a:r>
            <a:r>
              <a:rPr lang="fr-FR" b="1" dirty="0"/>
              <a:t>dans le cadre de la journée internationale pour l’élimination de la violence à l’égard des femmes du 25 novembre </a:t>
            </a:r>
            <a:endParaRPr lang="fr-FR" b="1" dirty="0" smtClean="0"/>
          </a:p>
          <a:p>
            <a:endParaRPr lang="fr-FR" dirty="0"/>
          </a:p>
          <a:p>
            <a:pPr algn="just"/>
            <a:r>
              <a:rPr lang="fr-FR" dirty="0"/>
              <a:t>Dans le cadre d’une sensibilisation au harcèlement et à l’impact sur la santé mentale, le Conseil intercommunal en santé mentale (CISM) du Val de Marque et le Collectif Ciné Psy ont organisé un ciné-débat autour du film documentaire "</a:t>
            </a:r>
            <a:r>
              <a:rPr lang="fr-FR" b="1" dirty="0"/>
              <a:t>Je vous salue s***** : la misogynie au temps du numérique</a:t>
            </a:r>
            <a:r>
              <a:rPr lang="fr-FR" dirty="0"/>
              <a:t>", réalisé par Léa Clermont-Dion et Guylaine </a:t>
            </a:r>
            <a:r>
              <a:rPr lang="fr-FR" dirty="0" err="1"/>
              <a:t>Maroist</a:t>
            </a:r>
            <a:r>
              <a:rPr lang="fr-FR" dirty="0"/>
              <a:t>, un sujet au </a:t>
            </a:r>
            <a:r>
              <a:rPr lang="fr-FR" dirty="0" err="1"/>
              <a:t>coeur</a:t>
            </a:r>
            <a:r>
              <a:rPr lang="fr-FR" dirty="0"/>
              <a:t> des préoccupations actuelles concernant la violence en </a:t>
            </a:r>
            <a:r>
              <a:rPr lang="fr-FR" dirty="0" smtClean="0"/>
              <a:t>ligne</a:t>
            </a:r>
          </a:p>
          <a:p>
            <a:endParaRPr kumimoji="0" lang="fr-FR" altLang="fr-FR" sz="1800" b="0" i="0" u="none" strike="noStrike" cap="none" normalizeH="0" baseline="0" dirty="0">
              <a:ln>
                <a:noFill/>
              </a:ln>
              <a:solidFill>
                <a:schemeClr val="tx1"/>
              </a:solidFill>
              <a:effectLst/>
              <a:latin typeface="Arial" panose="020B0604020202020204" pitchFamily="34" charset="0"/>
            </a:endParaRPr>
          </a:p>
          <a:p>
            <a:endParaRPr lang="fr-FR" altLang="fr-FR" dirty="0" smtClean="0">
              <a:latin typeface="Arial" panose="020B0604020202020204" pitchFamily="34" charset="0"/>
            </a:endParaRPr>
          </a:p>
          <a:p>
            <a:endParaRPr kumimoji="0" lang="fr-FR" altLang="fr-FR" sz="1800" b="0" i="0" u="none" strike="noStrike" cap="none" normalizeH="0" baseline="0" dirty="0">
              <a:ln>
                <a:noFill/>
              </a:ln>
              <a:solidFill>
                <a:schemeClr val="tx1"/>
              </a:solidFill>
              <a:effectLst/>
              <a:latin typeface="Arial" panose="020B0604020202020204" pitchFamily="34" charset="0"/>
            </a:endParaRPr>
          </a:p>
          <a:p>
            <a:endParaRPr lang="fr-FR" altLang="fr-FR" dirty="0" smtClean="0">
              <a:latin typeface="Arial" panose="020B0604020202020204" pitchFamily="34" charset="0"/>
            </a:endParaRPr>
          </a:p>
          <a:p>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7443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CC1D3B-C85F-461E-A0BF-1EEADBBA8673}" type="slidenum">
              <a:rPr lang="fr-FR" smtClean="0"/>
              <a:t>9</a:t>
            </a:fld>
            <a:endParaRPr lang="fr-FR" dirty="0"/>
          </a:p>
        </p:txBody>
      </p:sp>
      <p:sp>
        <p:nvSpPr>
          <p:cNvPr id="5" name="Rectangle 2"/>
          <p:cNvSpPr>
            <a:spLocks noChangeArrowheads="1"/>
          </p:cNvSpPr>
          <p:nvPr/>
        </p:nvSpPr>
        <p:spPr bwMode="auto">
          <a:xfrm>
            <a:off x="102252" y="1191295"/>
            <a:ext cx="865542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kumimoji="0" lang="fr-FR" altLang="fr-FR" sz="1800" b="1" i="0" u="none" strike="noStrike" cap="none" normalizeH="0" baseline="0" dirty="0">
              <a:ln>
                <a:noFill/>
              </a:ln>
              <a:solidFill>
                <a:schemeClr val="tx1"/>
              </a:solidFill>
              <a:effectLst/>
              <a:latin typeface="Arial" panose="020B0604020202020204" pitchFamily="34" charset="0"/>
            </a:endParaRPr>
          </a:p>
          <a:p>
            <a:pPr marL="342900" indent="-342900">
              <a:buAutoNum type="arabicPeriod"/>
            </a:pPr>
            <a:r>
              <a:rPr lang="fr-FR" sz="1700" b="1" dirty="0" smtClean="0"/>
              <a:t>Mise en œuvre d’un plan </a:t>
            </a:r>
            <a:r>
              <a:rPr lang="fr-FR" sz="1700" b="1" dirty="0"/>
              <a:t>d’actions 2024/2025 </a:t>
            </a:r>
            <a:r>
              <a:rPr lang="fr-FR" sz="1700" b="1" dirty="0" smtClean="0"/>
              <a:t>visant </a:t>
            </a:r>
            <a:r>
              <a:rPr lang="fr-FR" sz="1700" b="1" dirty="0"/>
              <a:t>à lutter contre les violences faites aux </a:t>
            </a:r>
            <a:r>
              <a:rPr lang="fr-FR" sz="1700" b="1" dirty="0" smtClean="0"/>
              <a:t>femmes, en </a:t>
            </a:r>
            <a:r>
              <a:rPr lang="fr-FR" sz="1700" b="1" dirty="0"/>
              <a:t>lien étroit avec la </a:t>
            </a:r>
            <a:r>
              <a:rPr lang="fr-FR" sz="1700" b="1" dirty="0" smtClean="0"/>
              <a:t>Ville</a:t>
            </a:r>
            <a:r>
              <a:rPr lang="fr-FR" sz="1700" dirty="0"/>
              <a:t> </a:t>
            </a:r>
            <a:r>
              <a:rPr lang="fr-FR" sz="1700" dirty="0" smtClean="0"/>
              <a:t>: </a:t>
            </a:r>
            <a:endParaRPr lang="fr-FR" sz="1700" dirty="0"/>
          </a:p>
          <a:p>
            <a:endParaRPr lang="fr-FR" sz="1700" dirty="0" smtClean="0"/>
          </a:p>
          <a:p>
            <a:pPr algn="just"/>
            <a:r>
              <a:rPr lang="fr-FR" sz="1700" dirty="0" smtClean="0"/>
              <a:t>-organisation de sensibilisation/formation auprès de professionnels et de bénévoles du territoire, exposition pédagogique, table ronde… </a:t>
            </a:r>
          </a:p>
          <a:p>
            <a:pPr algn="just"/>
            <a:endParaRPr lang="fr-FR" altLang="fr-FR" sz="1700" b="1" dirty="0" smtClean="0">
              <a:latin typeface="Arial" panose="020B0604020202020204" pitchFamily="34" charset="0"/>
            </a:endParaRPr>
          </a:p>
          <a:p>
            <a:pPr algn="just"/>
            <a:r>
              <a:rPr kumimoji="0" lang="fr-FR" altLang="fr-FR" sz="1700" i="0" u="none" strike="noStrike" cap="none" normalizeH="0" baseline="0" dirty="0" smtClean="0">
                <a:ln>
                  <a:noFill/>
                </a:ln>
                <a:solidFill>
                  <a:schemeClr val="tx1"/>
                </a:solidFill>
                <a:effectLst/>
                <a:latin typeface="Arial" panose="020B0604020202020204" pitchFamily="34" charset="0"/>
              </a:rPr>
              <a:t>-</a:t>
            </a:r>
            <a:r>
              <a:rPr lang="fr-FR" altLang="fr-FR" sz="1700" dirty="0" smtClean="0"/>
              <a:t>renforcement </a:t>
            </a:r>
            <a:r>
              <a:rPr lang="fr-FR" sz="1700" dirty="0" smtClean="0"/>
              <a:t>de </a:t>
            </a:r>
            <a:r>
              <a:rPr lang="fr-FR" sz="1700" dirty="0"/>
              <a:t>l’accueil et de l’orientation des femmes victimes de violences  </a:t>
            </a:r>
            <a:r>
              <a:rPr lang="fr-FR" sz="1700" dirty="0" smtClean="0"/>
              <a:t>: mise en place d’une coordination partenariale et de permanences juridiques du CIDFF au sein du CCAS</a:t>
            </a:r>
            <a:r>
              <a:rPr lang="fr-FR" sz="1700" dirty="0"/>
              <a:t> </a:t>
            </a:r>
            <a:endParaRPr lang="fr-FR" sz="1700" dirty="0" smtClean="0"/>
          </a:p>
          <a:p>
            <a:pPr algn="just"/>
            <a:endParaRPr lang="fr-FR" sz="1700" dirty="0" smtClean="0"/>
          </a:p>
          <a:p>
            <a:pPr algn="just"/>
            <a:r>
              <a:rPr lang="fr-FR" sz="1700" b="1" dirty="0"/>
              <a:t>2. </a:t>
            </a:r>
            <a:r>
              <a:rPr lang="fr-FR" sz="1700" b="1" dirty="0" smtClean="0"/>
              <a:t>Maintien </a:t>
            </a:r>
            <a:r>
              <a:rPr lang="fr-FR" sz="1700" b="1" dirty="0"/>
              <a:t>du </a:t>
            </a:r>
            <a:r>
              <a:rPr lang="fr-FR" sz="1700" b="1" dirty="0" smtClean="0"/>
              <a:t>Dispositif </a:t>
            </a:r>
            <a:r>
              <a:rPr lang="fr-FR" sz="1700" b="1" dirty="0"/>
              <a:t>alternatif d’hébergement </a:t>
            </a:r>
            <a:r>
              <a:rPr lang="fr-FR" sz="1700" b="1" dirty="0" smtClean="0"/>
              <a:t>collectif </a:t>
            </a:r>
            <a:r>
              <a:rPr lang="fr-FR" sz="1700" b="1" dirty="0"/>
              <a:t>(DAHC) </a:t>
            </a:r>
            <a:r>
              <a:rPr lang="fr-FR" sz="1700" b="1" dirty="0" smtClean="0"/>
              <a:t>: </a:t>
            </a:r>
          </a:p>
          <a:p>
            <a:pPr algn="just"/>
            <a:r>
              <a:rPr lang="fr-FR" sz="1700" dirty="0" smtClean="0"/>
              <a:t>10 places d’hébergement dédiées au public féminin, avec ou sans </a:t>
            </a:r>
            <a:r>
              <a:rPr lang="fr-FR" sz="1700" dirty="0"/>
              <a:t>enfants (dispositif complet) </a:t>
            </a:r>
            <a:endParaRPr lang="fr-FR" sz="1700" dirty="0" smtClean="0"/>
          </a:p>
          <a:p>
            <a:pPr algn="just"/>
            <a:endParaRPr lang="fr-FR" sz="1700" dirty="0" smtClean="0"/>
          </a:p>
          <a:p>
            <a:pPr algn="just"/>
            <a:r>
              <a:rPr lang="fr-FR" altLang="fr-FR" sz="1700" b="1" dirty="0"/>
              <a:t>3. </a:t>
            </a:r>
            <a:r>
              <a:rPr lang="fr-FR" altLang="fr-FR" sz="1700" b="1" dirty="0" smtClean="0"/>
              <a:t>Renouvellement </a:t>
            </a:r>
            <a:r>
              <a:rPr lang="fr-FR" altLang="fr-FR" sz="1700" b="1" dirty="0"/>
              <a:t>de l</a:t>
            </a:r>
            <a:r>
              <a:rPr lang="fr-FR" sz="1700" b="1" dirty="0"/>
              <a:t>'action « Mamans et bébés » </a:t>
            </a:r>
            <a:r>
              <a:rPr lang="fr-FR" sz="1700" dirty="0" smtClean="0"/>
              <a:t>: </a:t>
            </a:r>
          </a:p>
          <a:p>
            <a:pPr algn="just"/>
            <a:endParaRPr lang="fr-FR" sz="1700" dirty="0"/>
          </a:p>
          <a:p>
            <a:pPr algn="just"/>
            <a:r>
              <a:rPr lang="fr-FR" sz="1700" dirty="0" smtClean="0"/>
              <a:t>-action </a:t>
            </a:r>
            <a:r>
              <a:rPr lang="fr-FR" sz="1700" dirty="0"/>
              <a:t>qui, par le biais d’un partenariat avec le Secours populaire, vise à distribuer, deux fois par an, des produits </a:t>
            </a:r>
            <a:r>
              <a:rPr lang="fr-FR" sz="1700" dirty="0" smtClean="0"/>
              <a:t>d’hygiène</a:t>
            </a:r>
            <a:r>
              <a:rPr lang="fr-FR" sz="1700" dirty="0"/>
              <a:t>, </a:t>
            </a:r>
            <a:r>
              <a:rPr lang="fr-FR" sz="1700" dirty="0" smtClean="0"/>
              <a:t>de puériculture </a:t>
            </a:r>
            <a:r>
              <a:rPr lang="fr-FR" sz="1700" dirty="0"/>
              <a:t>aux mamans et à leurs enfants de moins de 3 ans. </a:t>
            </a:r>
            <a:endParaRPr lang="fr-FR" sz="1700" dirty="0" smtClean="0"/>
          </a:p>
          <a:p>
            <a:pPr algn="just"/>
            <a:r>
              <a:rPr lang="fr-FR" sz="1700" dirty="0" smtClean="0"/>
              <a:t>-présence </a:t>
            </a:r>
            <a:r>
              <a:rPr lang="fr-FR" sz="1700" dirty="0"/>
              <a:t>d</a:t>
            </a:r>
            <a:r>
              <a:rPr lang="fr-FR" sz="1700" dirty="0" smtClean="0"/>
              <a:t>e nombreux </a:t>
            </a:r>
            <a:r>
              <a:rPr lang="fr-FR" sz="1700" dirty="0"/>
              <a:t>partenaires </a:t>
            </a:r>
            <a:r>
              <a:rPr lang="fr-FR" sz="1700" dirty="0" smtClean="0"/>
              <a:t>et </a:t>
            </a:r>
            <a:r>
              <a:rPr lang="fr-FR" sz="1700" dirty="0"/>
              <a:t>services de la Ville </a:t>
            </a:r>
            <a:endParaRPr lang="fr-FR" sz="1700" dirty="0" smtClean="0"/>
          </a:p>
          <a:p>
            <a:pPr algn="just"/>
            <a:r>
              <a:rPr lang="fr-FR" sz="1700" dirty="0" smtClean="0"/>
              <a:t>-</a:t>
            </a:r>
            <a:r>
              <a:rPr lang="fr-FR" sz="1700" dirty="0"/>
              <a:t>p</a:t>
            </a:r>
            <a:r>
              <a:rPr lang="fr-FR" sz="1700" dirty="0" smtClean="0"/>
              <a:t>lus </a:t>
            </a:r>
            <a:r>
              <a:rPr lang="fr-FR" sz="1700" dirty="0"/>
              <a:t>de 150 familles monoparentales bénéficient de cette </a:t>
            </a:r>
            <a:r>
              <a:rPr lang="fr-FR" sz="1700" dirty="0" smtClean="0"/>
              <a:t>action</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 name="Titre 1"/>
          <p:cNvSpPr txBox="1">
            <a:spLocks/>
          </p:cNvSpPr>
          <p:nvPr/>
        </p:nvSpPr>
        <p:spPr>
          <a:xfrm>
            <a:off x="221037" y="258757"/>
            <a:ext cx="8417861" cy="803938"/>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70000"/>
              </a:lnSpc>
            </a:pPr>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Une politique de solidarité en faveur des personnes en difficulté : focus sur le CCAS </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sp>
        <p:nvSpPr>
          <p:cNvPr id="8" name="Espace réservé du pied de page 15"/>
          <p:cNvSpPr txBox="1">
            <a:spLocks/>
          </p:cNvSpPr>
          <p:nvPr/>
        </p:nvSpPr>
        <p:spPr>
          <a:xfrm>
            <a:off x="3028949" y="6526436"/>
            <a:ext cx="5474972" cy="195039"/>
          </a:xfrm>
          <a:prstGeom prst="rect">
            <a:avLst/>
          </a:prstGeom>
        </p:spPr>
        <p:txBody>
          <a:bodyPr vert="horz" lIns="91440" tIns="45720" rIns="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mtClean="0">
                <a:gradFill flip="none" rotWithShape="1">
                  <a:gsLst>
                    <a:gs pos="100000">
                      <a:srgbClr val="66B32F"/>
                    </a:gs>
                    <a:gs pos="0">
                      <a:srgbClr val="007BC3"/>
                    </a:gs>
                  </a:gsLst>
                  <a:lin ang="0" scaled="1"/>
                  <a:tileRect/>
                </a:gradFill>
                <a:cs typeface="Poppins Light" panose="00000400000000000000" pitchFamily="2" charset="0"/>
              </a:rPr>
              <a:t>ÉGALITÉ FEMMES HOMMES RAPPORT 2024</a:t>
            </a:r>
            <a:endParaRPr lang="fr-FR" sz="1000" smtClean="0">
              <a:solidFill>
                <a:schemeClr val="tx1"/>
              </a:solidFill>
              <a:latin typeface="Poppins Light" panose="00000400000000000000" pitchFamily="2" charset="0"/>
              <a:cs typeface="Poppins Light" panose="00000400000000000000" pitchFamily="2" charset="0"/>
            </a:endParaRPr>
          </a:p>
          <a:p>
            <a:pPr algn="r"/>
            <a:r>
              <a:rPr lang="fr-FR" smtClean="0">
                <a:gradFill flip="none" rotWithShape="1">
                  <a:gsLst>
                    <a:gs pos="100000">
                      <a:srgbClr val="66B32F"/>
                    </a:gs>
                    <a:gs pos="0">
                      <a:srgbClr val="007BC3"/>
                    </a:gs>
                  </a:gsLst>
                  <a:lin ang="0" scaled="1"/>
                  <a:tileRect/>
                </a:gradFill>
                <a:cs typeface="Poppins Light" panose="00000400000000000000" pitchFamily="2" charset="0"/>
              </a:rPr>
              <a:t/>
            </a:r>
            <a:br>
              <a:rPr lang="fr-FR" smtClean="0">
                <a:gradFill flip="none" rotWithShape="1">
                  <a:gsLst>
                    <a:gs pos="100000">
                      <a:srgbClr val="66B32F"/>
                    </a:gs>
                    <a:gs pos="0">
                      <a:srgbClr val="007BC3"/>
                    </a:gs>
                  </a:gsLst>
                  <a:lin ang="0" scaled="1"/>
                  <a:tileRect/>
                </a:gradFill>
                <a:cs typeface="Poppins Light" panose="00000400000000000000" pitchFamily="2" charset="0"/>
              </a:rPr>
            </a:br>
            <a:endParaRPr lang="fr-FR" sz="10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57020279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1231</TotalTime>
  <Words>2796</Words>
  <Application>Microsoft Office PowerPoint</Application>
  <PresentationFormat>Affichage à l'écran (4:3)</PresentationFormat>
  <Paragraphs>306</Paragraphs>
  <Slides>24</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24</vt:i4>
      </vt:variant>
    </vt:vector>
  </HeadingPairs>
  <TitlesOfParts>
    <vt:vector size="33" baseType="lpstr">
      <vt:lpstr>Arial</vt:lpstr>
      <vt:lpstr>Calibri</vt:lpstr>
      <vt:lpstr>Calibri Light</vt:lpstr>
      <vt:lpstr>Carlito</vt:lpstr>
      <vt:lpstr>Poppins Light</vt:lpstr>
      <vt:lpstr>Poppins SemiBold</vt:lpstr>
      <vt:lpstr>Times New Roman</vt:lpstr>
      <vt:lpstr>Wingdings</vt:lpstr>
      <vt:lpstr>Thème Office</vt:lpstr>
      <vt:lpstr>ÉGALITÉ FEMMES HOMMES RAPPORT 2024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rémunération 4/4</vt:lpstr>
      <vt:lpstr>Agressions, violence au travail 1/2</vt:lpstr>
      <vt:lpstr>Agressions, violence au travail 2/2</vt:lpstr>
      <vt:lpstr>Présentation PowerPoint</vt:lpstr>
      <vt:lpstr>Présentation PowerPoint</vt:lpstr>
      <vt:lpstr>Présentation PowerPoint</vt:lpstr>
      <vt:lpstr>Présentation PowerPoint</vt:lpstr>
      <vt:lpstr>Présentation PowerPoint</vt:lpstr>
      <vt:lpstr>Présentation PowerPoint</vt:lpstr>
    </vt:vector>
  </TitlesOfParts>
  <Company>Mairie de Villeneuve d'Ascq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Leslie Rebier</dc:creator>
  <cp:lastModifiedBy>Nicole Carlier</cp:lastModifiedBy>
  <cp:revision>144</cp:revision>
  <dcterms:created xsi:type="dcterms:W3CDTF">2023-08-02T07:39:19Z</dcterms:created>
  <dcterms:modified xsi:type="dcterms:W3CDTF">2025-02-28T07:29:07Z</dcterms:modified>
</cp:coreProperties>
</file>