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heme/themeOverride3.xml" ContentType="application/vnd.openxmlformats-officedocument.themeOverrid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4.xml" ContentType="application/vnd.openxmlformats-officedocument.themeOverrid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39"/>
  </p:notesMasterIdLst>
  <p:sldIdLst>
    <p:sldId id="256" r:id="rId3"/>
    <p:sldId id="305" r:id="rId4"/>
    <p:sldId id="310" r:id="rId5"/>
    <p:sldId id="306" r:id="rId6"/>
    <p:sldId id="311" r:id="rId7"/>
    <p:sldId id="327" r:id="rId8"/>
    <p:sldId id="328" r:id="rId9"/>
    <p:sldId id="336" r:id="rId10"/>
    <p:sldId id="337" r:id="rId11"/>
    <p:sldId id="334" r:id="rId12"/>
    <p:sldId id="329" r:id="rId13"/>
    <p:sldId id="313" r:id="rId14"/>
    <p:sldId id="338" r:id="rId15"/>
    <p:sldId id="339" r:id="rId16"/>
    <p:sldId id="341" r:id="rId17"/>
    <p:sldId id="340" r:id="rId18"/>
    <p:sldId id="330" r:id="rId19"/>
    <p:sldId id="320" r:id="rId20"/>
    <p:sldId id="342" r:id="rId21"/>
    <p:sldId id="333" r:id="rId22"/>
    <p:sldId id="335" r:id="rId23"/>
    <p:sldId id="332" r:id="rId24"/>
    <p:sldId id="331" r:id="rId25"/>
    <p:sldId id="321" r:id="rId26"/>
    <p:sldId id="358" r:id="rId27"/>
    <p:sldId id="359" r:id="rId28"/>
    <p:sldId id="351" r:id="rId29"/>
    <p:sldId id="350" r:id="rId30"/>
    <p:sldId id="347" r:id="rId31"/>
    <p:sldId id="346" r:id="rId32"/>
    <p:sldId id="354" r:id="rId33"/>
    <p:sldId id="352" r:id="rId34"/>
    <p:sldId id="353" r:id="rId35"/>
    <p:sldId id="355" r:id="rId36"/>
    <p:sldId id="343" r:id="rId37"/>
    <p:sldId id="262" r:id="rId38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A368"/>
    <a:srgbClr val="007BC3"/>
    <a:srgbClr val="66B3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 autoAdjust="0"/>
    <p:restoredTop sz="94660"/>
  </p:normalViewPr>
  <p:slideViewPr>
    <p:cSldViewPr snapToGrid="0">
      <p:cViewPr>
        <p:scale>
          <a:sx n="125" d="100"/>
          <a:sy n="125" d="100"/>
        </p:scale>
        <p:origin x="197" y="-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euille_de_calcul_Microsoft_Excel8.xlsx"/><Relationship Id="rId1" Type="http://schemas.openxmlformats.org/officeDocument/2006/relationships/themeOverride" Target="../theme/themeOverride3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Feuille_de_calcul_Microsoft_Excel9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0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Feuille_de_calcul_Microsoft_Excel1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Feuille_de_calcul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Feuille_de_calcul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1" i="0" u="none" strike="noStrike" kern="1200" spc="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pPr>
            <a:r>
              <a:rPr lang="fr-FR" b="1">
                <a:solidFill>
                  <a:schemeClr val="accent5"/>
                </a:solidFill>
              </a:rPr>
              <a:t>Evolution de la section de fonctionnement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1" i="0" u="none" strike="noStrike" kern="1200" spc="0" baseline="0">
              <a:solidFill>
                <a:schemeClr val="accent5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515101589313092"/>
          <c:y val="0.12323642148869091"/>
          <c:w val="0.8043814481662348"/>
          <c:h val="0.723678671658812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'équilibres F&amp;I'!$I$10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'équilibres F&amp;I'!$J$9:$K$9</c:f>
              <c:strCache>
                <c:ptCount val="2"/>
                <c:pt idx="0">
                  <c:v>Dépenses fonctionnement</c:v>
                </c:pt>
                <c:pt idx="1">
                  <c:v>Recettes fonctionnement</c:v>
                </c:pt>
              </c:strCache>
            </c:strRef>
          </c:cat>
          <c:val>
            <c:numRef>
              <c:f>'équilibres F&amp;I'!$J$10:$K$10</c:f>
              <c:numCache>
                <c:formatCode>#,##0</c:formatCode>
                <c:ptCount val="2"/>
                <c:pt idx="0">
                  <c:v>99237764</c:v>
                </c:pt>
                <c:pt idx="1">
                  <c:v>106159262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7D-4C77-8AC1-42181EF51FCA}"/>
            </c:ext>
          </c:extLst>
        </c:ser>
        <c:ser>
          <c:idx val="1"/>
          <c:order val="1"/>
          <c:tx>
            <c:strRef>
              <c:f>'équilibres F&amp;I'!$I$11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'équilibres F&amp;I'!$J$9:$K$9</c:f>
              <c:strCache>
                <c:ptCount val="2"/>
                <c:pt idx="0">
                  <c:v>Dépenses fonctionnement</c:v>
                </c:pt>
                <c:pt idx="1">
                  <c:v>Recettes fonctionnement</c:v>
                </c:pt>
              </c:strCache>
            </c:strRef>
          </c:cat>
          <c:val>
            <c:numRef>
              <c:f>'équilibres F&amp;I'!$J$11:$K$11</c:f>
              <c:numCache>
                <c:formatCode>#,##0</c:formatCode>
                <c:ptCount val="2"/>
                <c:pt idx="0">
                  <c:v>101257345</c:v>
                </c:pt>
                <c:pt idx="1">
                  <c:v>108191946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7D-4C77-8AC1-42181EF51FCA}"/>
            </c:ext>
          </c:extLst>
        </c:ser>
        <c:ser>
          <c:idx val="2"/>
          <c:order val="2"/>
          <c:tx>
            <c:strRef>
              <c:f>'équilibres F&amp;I'!$I$12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'équilibres F&amp;I'!$J$9:$K$9</c:f>
              <c:strCache>
                <c:ptCount val="2"/>
                <c:pt idx="0">
                  <c:v>Dépenses fonctionnement</c:v>
                </c:pt>
                <c:pt idx="1">
                  <c:v>Recettes fonctionnement</c:v>
                </c:pt>
              </c:strCache>
            </c:strRef>
          </c:cat>
          <c:val>
            <c:numRef>
              <c:f>'équilibres F&amp;I'!$J$12:$K$12</c:f>
              <c:numCache>
                <c:formatCode>#,##0</c:formatCode>
                <c:ptCount val="2"/>
                <c:pt idx="0">
                  <c:v>103761892</c:v>
                </c:pt>
                <c:pt idx="1">
                  <c:v>110762788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7D-4C77-8AC1-42181EF51F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53118767"/>
        <c:axId val="1153132495"/>
      </c:barChart>
      <c:catAx>
        <c:axId val="11531187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53132495"/>
        <c:crosses val="autoZero"/>
        <c:auto val="1"/>
        <c:lblAlgn val="ctr"/>
        <c:lblOffset val="100"/>
        <c:noMultiLvlLbl val="0"/>
      </c:catAx>
      <c:valAx>
        <c:axId val="11531324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53118767"/>
        <c:crosses val="autoZero"/>
        <c:crossBetween val="between"/>
        <c:majorUnit val="5000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>
                <a:solidFill>
                  <a:schemeClr val="tx2">
                    <a:lumMod val="75000"/>
                  </a:schemeClr>
                </a:solidFill>
              </a:rPr>
              <a:t>Financement</a:t>
            </a:r>
            <a:r>
              <a:rPr lang="fr-FR" baseline="0">
                <a:solidFill>
                  <a:schemeClr val="tx2">
                    <a:lumMod val="75000"/>
                  </a:schemeClr>
                </a:solidFill>
              </a:rPr>
              <a:t> des dépenses d'équipement</a:t>
            </a:r>
            <a:endParaRPr lang="fr-FR">
              <a:solidFill>
                <a:schemeClr val="tx2">
                  <a:lumMod val="7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138888888888889"/>
          <c:y val="0.23725393700787406"/>
          <c:w val="0.81388888888888888"/>
          <c:h val="0.65757545931758532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BC10-49E3-806B-008D80E7266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BC10-49E3-806B-008D80E7266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BC10-49E3-806B-008D80E72664}"/>
              </c:ext>
            </c:extLst>
          </c:dPt>
          <c:dLbls>
            <c:dLbl>
              <c:idx val="0"/>
              <c:layout>
                <c:manualLayout>
                  <c:x val="5.8333333333333334E-2"/>
                  <c:y val="5.041152263374487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ED63BC5-3303-435C-9BF6-8E23DF48B589}" type="CATEGORYNAME">
                      <a:rPr lang="en-US"/>
                      <a:pPr>
                        <a:defRPr sz="100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[NOM DE CATÉGORIE]</a:t>
                    </a:fld>
                    <a:r>
                      <a:rPr lang="en-US" baseline="0"/>
                      <a:t>  </a:t>
                    </a:r>
                    <a:fld id="{AC70C84E-06F9-4EF5-85A5-62D8185BC7FB}" type="VALUE">
                      <a:rPr lang="en-US" baseline="0"/>
                      <a:pPr>
                        <a:defRPr sz="100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[VALEUR]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186111111111109"/>
                      <c:h val="0.1268981481481481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C10-49E3-806B-008D80E72664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0CCFB9A-3A80-4175-80E2-EA9FBCAFD953}" type="CATEGORYNAME">
                      <a:rPr lang="en-US"/>
                      <a:pPr>
                        <a:defRPr sz="100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[NOM DE CATÉGORIE]</a:t>
                    </a:fld>
                    <a:r>
                      <a:rPr lang="en-US"/>
                      <a:t> </a:t>
                    </a:r>
                    <a:r>
                      <a:rPr lang="en-US" baseline="0"/>
                      <a:t> </a:t>
                    </a:r>
                    <a:fld id="{D3770D91-39B1-4726-A14E-E0D1FC0D0A35}" type="VALUE">
                      <a:rPr lang="en-US" baseline="0"/>
                      <a:pPr>
                        <a:defRPr sz="100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[VALEUR]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C10-49E3-806B-008D80E72664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60CC3FC-B4CB-49B9-8B7C-D35593E99589}" type="CATEGORYNAME">
                      <a:rPr lang="en-US"/>
                      <a:pPr>
                        <a:defRPr sz="100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[NOM DE CATÉGORIE]</a:t>
                    </a:fld>
                    <a:r>
                      <a:rPr lang="en-US" baseline="0"/>
                      <a:t> </a:t>
                    </a:r>
                    <a:fld id="{D3F11F94-78B7-45D3-A551-7C433C7E646D}" type="VALUE">
                      <a:rPr lang="en-US" baseline="0"/>
                      <a:pPr>
                        <a:defRPr sz="100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[VALEUR]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C10-49E3-806B-008D80E72664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'Investissement - Opérations'!$E$89:$E$91</c:f>
              <c:strCache>
                <c:ptCount val="3"/>
                <c:pt idx="0">
                  <c:v>Autofinancement net</c:v>
                </c:pt>
                <c:pt idx="1">
                  <c:v>Recettes propres</c:v>
                </c:pt>
                <c:pt idx="2">
                  <c:v>Emprunt</c:v>
                </c:pt>
              </c:strCache>
            </c:strRef>
          </c:cat>
          <c:val>
            <c:numRef>
              <c:f>'Investissement - Opérations'!$G$89:$G$91</c:f>
              <c:numCache>
                <c:formatCode>0%</c:formatCode>
                <c:ptCount val="3"/>
                <c:pt idx="0">
                  <c:v>0.20159547695765928</c:v>
                </c:pt>
                <c:pt idx="1">
                  <c:v>0.17052215637508916</c:v>
                </c:pt>
                <c:pt idx="2">
                  <c:v>0.62788236666725161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C10-49E3-806B-008D80E7266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600" b="1" i="0" u="none" strike="noStrike" kern="1200" cap="all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Evolution de la section d'investissement</a:t>
            </a:r>
          </a:p>
        </c:rich>
      </c:tx>
      <c:layout>
        <c:manualLayout>
          <c:xMode val="edge"/>
          <c:yMode val="edge"/>
          <c:x val="0.16921284145037427"/>
          <c:y val="4.16666666666666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'Investissement - Opérations'!$J$66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'Investissement - Opérations'!$E$67:$E$68</c:f>
              <c:strCache>
                <c:ptCount val="2"/>
                <c:pt idx="0">
                  <c:v>Dépenses d'équipement</c:v>
                </c:pt>
                <c:pt idx="1">
                  <c:v>Recettes propres</c:v>
                </c:pt>
              </c:strCache>
            </c:strRef>
          </c:cat>
          <c:val>
            <c:numRef>
              <c:f>'Investissement - Opérations'!$J$67:$J$68</c:f>
              <c:numCache>
                <c:formatCode>General</c:formatCode>
                <c:ptCount val="2"/>
                <c:pt idx="0">
                  <c:v>25</c:v>
                </c:pt>
                <c:pt idx="1">
                  <c:v>7.9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1B07-47AC-90EE-69C5F146063D}"/>
            </c:ext>
          </c:extLst>
        </c:ser>
        <c:ser>
          <c:idx val="1"/>
          <c:order val="1"/>
          <c:tx>
            <c:strRef>
              <c:f>'Investissement - Opérations'!$K$66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'Investissement - Opérations'!$E$67:$E$68</c:f>
              <c:strCache>
                <c:ptCount val="2"/>
                <c:pt idx="0">
                  <c:v>Dépenses d'équipement</c:v>
                </c:pt>
                <c:pt idx="1">
                  <c:v>Recettes propres</c:v>
                </c:pt>
              </c:strCache>
            </c:strRef>
          </c:cat>
          <c:val>
            <c:numRef>
              <c:f>'Investissement - Opérations'!$K$67:$K$68</c:f>
              <c:numCache>
                <c:formatCode>General</c:formatCode>
                <c:ptCount val="2"/>
                <c:pt idx="0">
                  <c:v>27.6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07-47AC-90EE-69C5F146063D}"/>
            </c:ext>
          </c:extLst>
        </c:ser>
        <c:ser>
          <c:idx val="2"/>
          <c:order val="2"/>
          <c:tx>
            <c:strRef>
              <c:f>'Investissement - Opérations'!$L$66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'Investissement - Opérations'!$E$67:$E$68</c:f>
              <c:strCache>
                <c:ptCount val="2"/>
                <c:pt idx="0">
                  <c:v>Dépenses d'équipement</c:v>
                </c:pt>
                <c:pt idx="1">
                  <c:v>Recettes propres</c:v>
                </c:pt>
              </c:strCache>
            </c:strRef>
          </c:cat>
          <c:val>
            <c:numRef>
              <c:f>'Investissement - Opérations'!$L$67:$L$68</c:f>
              <c:numCache>
                <c:formatCode>General</c:formatCode>
                <c:ptCount val="2"/>
                <c:pt idx="0">
                  <c:v>26.9</c:v>
                </c:pt>
                <c:pt idx="1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B07-47AC-90EE-69C5F14606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3313775"/>
        <c:axId val="343316271"/>
        <c:extLst/>
      </c:barChart>
      <c:catAx>
        <c:axId val="343313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43316271"/>
        <c:crosses val="autoZero"/>
        <c:auto val="1"/>
        <c:lblAlgn val="ctr"/>
        <c:lblOffset val="100"/>
        <c:noMultiLvlLbl val="0"/>
      </c:catAx>
      <c:valAx>
        <c:axId val="3433162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millions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433137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5861806223264378"/>
          <c:y val="6.24827436780735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5.6727328197141456E-2"/>
          <c:y val="0.20097267350926062"/>
          <c:w val="0.87055153745628766"/>
          <c:h val="0.631581111503260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Dette!$C$2</c:f>
              <c:strCache>
                <c:ptCount val="1"/>
                <c:pt idx="0">
                  <c:v>Encours de la dette au 1er janvier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Dette!$B$16:$B$28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strCache>
            </c:strRef>
          </c:cat>
          <c:val>
            <c:numRef>
              <c:f>Dette!$C$16:$C$28</c:f>
              <c:numCache>
                <c:formatCode>#,##0</c:formatCode>
                <c:ptCount val="8"/>
                <c:pt idx="0">
                  <c:v>42704</c:v>
                </c:pt>
                <c:pt idx="1">
                  <c:v>42474</c:v>
                </c:pt>
                <c:pt idx="2">
                  <c:v>37946</c:v>
                </c:pt>
                <c:pt idx="3">
                  <c:v>41125</c:v>
                </c:pt>
                <c:pt idx="4">
                  <c:v>41798</c:v>
                </c:pt>
                <c:pt idx="5">
                  <c:v>40097</c:v>
                </c:pt>
                <c:pt idx="6">
                  <c:v>39321</c:v>
                </c:pt>
                <c:pt idx="7">
                  <c:v>40112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02-4052-BEFC-A5B49A2EF73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80998528"/>
        <c:axId val="181000064"/>
      </c:barChart>
      <c:catAx>
        <c:axId val="18099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100006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8100006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80998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fr-FR" b="1" i="0" u="none" strike="noStrike" kern="1200" baseline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latin typeface="+mn-lt"/>
                <a:ea typeface="+mn-ea"/>
                <a:cs typeface="+mn-cs"/>
              </a:rPr>
              <a:t>Encours de dette par habitant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4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effectLst/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Dette!$J$39</c:f>
              <c:strCache>
                <c:ptCount val="1"/>
                <c:pt idx="0">
                  <c:v>Villeneuve d'Ascq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Dette!$I$42:$I$51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Dette!$J$42:$J$51</c:f>
              <c:numCache>
                <c:formatCode>General</c:formatCode>
                <c:ptCount val="10"/>
                <c:pt idx="0">
                  <c:v>714</c:v>
                </c:pt>
                <c:pt idx="1">
                  <c:v>689</c:v>
                </c:pt>
                <c:pt idx="2">
                  <c:v>670</c:v>
                </c:pt>
                <c:pt idx="3">
                  <c:v>668</c:v>
                </c:pt>
                <c:pt idx="4">
                  <c:v>720</c:v>
                </c:pt>
                <c:pt idx="5">
                  <c:v>647</c:v>
                </c:pt>
                <c:pt idx="6">
                  <c:v>664</c:v>
                </c:pt>
                <c:pt idx="7">
                  <c:v>664</c:v>
                </c:pt>
                <c:pt idx="8">
                  <c:v>633</c:v>
                </c:pt>
                <c:pt idx="9">
                  <c:v>630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14-48CB-9F95-E242AF5542AC}"/>
            </c:ext>
          </c:extLst>
        </c:ser>
        <c:ser>
          <c:idx val="1"/>
          <c:order val="1"/>
          <c:tx>
            <c:strRef>
              <c:f>Dette!$K$39</c:f>
              <c:strCache>
                <c:ptCount val="1"/>
                <c:pt idx="0">
                  <c:v>Strate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Dette!$I$42:$I$51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Dette!$K$42:$K$51</c:f>
              <c:numCache>
                <c:formatCode>General</c:formatCode>
                <c:ptCount val="10"/>
                <c:pt idx="0">
                  <c:v>1493</c:v>
                </c:pt>
                <c:pt idx="1">
                  <c:v>1493</c:v>
                </c:pt>
                <c:pt idx="2">
                  <c:v>1475</c:v>
                </c:pt>
                <c:pt idx="3">
                  <c:v>1457</c:v>
                </c:pt>
                <c:pt idx="4" formatCode="#,##0">
                  <c:v>1447</c:v>
                </c:pt>
                <c:pt idx="5" formatCode="#,##0">
                  <c:v>1410</c:v>
                </c:pt>
                <c:pt idx="6">
                  <c:v>1367</c:v>
                </c:pt>
                <c:pt idx="7">
                  <c:v>1344</c:v>
                </c:pt>
                <c:pt idx="8">
                  <c:v>1344</c:v>
                </c:pt>
                <c:pt idx="9">
                  <c:v>1344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14-48CB-9F95-E242AF5542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4018687"/>
        <c:axId val="414009535"/>
      </c:barChart>
      <c:catAx>
        <c:axId val="414018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4009535"/>
        <c:crosses val="autoZero"/>
        <c:auto val="1"/>
        <c:lblAlgn val="ctr"/>
        <c:lblOffset val="100"/>
        <c:noMultiLvlLbl val="0"/>
      </c:catAx>
      <c:valAx>
        <c:axId val="4140095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40186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7596167441242586"/>
          <c:y val="2.9759889953871646E-2"/>
          <c:w val="0.71405791206447333"/>
          <c:h val="0.96721793157658187"/>
        </c:manualLayout>
      </c:layout>
      <c:ofPieChart>
        <c:ofPieType val="bar"/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D93-4621-87A4-9200054541D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D93-4621-87A4-9200054541DE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D93-4621-87A4-9200054541D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D93-4621-87A4-9200054541D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D93-4621-87A4-9200054541D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D93-4621-87A4-9200054541DE}"/>
              </c:ext>
            </c:extLst>
          </c:dPt>
          <c:dPt>
            <c:idx val="6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D93-4621-87A4-9200054541DE}"/>
              </c:ext>
            </c:extLst>
          </c:dPt>
          <c:dPt>
            <c:idx val="7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D93-4621-87A4-9200054541DE}"/>
              </c:ext>
            </c:extLst>
          </c:dPt>
          <c:dLbls>
            <c:dLbl>
              <c:idx val="2"/>
              <c:layout>
                <c:manualLayout>
                  <c:x val="-1.5570023841017829E-2"/>
                  <c:y val="-8.272813355957624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D93-4621-87A4-9200054541DE}"/>
                </c:ext>
              </c:extLst>
            </c:dLbl>
            <c:dLbl>
              <c:idx val="3"/>
              <c:layout>
                <c:manualLayout>
                  <c:x val="1.4878396068057544E-2"/>
                  <c:y val="-3.647950785812790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D93-4621-87A4-9200054541DE}"/>
                </c:ext>
              </c:extLst>
            </c:dLbl>
            <c:dLbl>
              <c:idx val="4"/>
              <c:layout>
                <c:manualLayout>
                  <c:x val="-1.037490156097353E-2"/>
                  <c:y val="-2.686746512165813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D93-4621-87A4-9200054541DE}"/>
                </c:ext>
              </c:extLst>
            </c:dLbl>
            <c:dLbl>
              <c:idx val="5"/>
              <c:layout>
                <c:manualLayout>
                  <c:x val="-1.037490156097353E-2"/>
                  <c:y val="2.98527390240646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D93-4621-87A4-9200054541DE}"/>
                </c:ext>
              </c:extLst>
            </c:dLbl>
            <c:dLbl>
              <c:idx val="6"/>
              <c:layout>
                <c:manualLayout>
                  <c:x val="-8.2999212487788552E-3"/>
                  <c:y val="0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D93-4621-87A4-9200054541D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D93-4621-87A4-9200054541D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'Détail 73 v2'!$W$46:$W$52</c:f>
              <c:strCache>
                <c:ptCount val="7"/>
                <c:pt idx="0">
                  <c:v>Contributions directes</c:v>
                </c:pt>
                <c:pt idx="1">
                  <c:v>Attributions communautaires</c:v>
                </c:pt>
                <c:pt idx="2">
                  <c:v>Taxe additionnelle sur les droits de mutation</c:v>
                </c:pt>
                <c:pt idx="3">
                  <c:v>Taxe sur l'électricité</c:v>
                </c:pt>
                <c:pt idx="4">
                  <c:v>FPIC </c:v>
                </c:pt>
                <c:pt idx="5">
                  <c:v>Taxe sur la publicité</c:v>
                </c:pt>
                <c:pt idx="6">
                  <c:v>Autres taxes </c:v>
                </c:pt>
              </c:strCache>
            </c:strRef>
          </c:cat>
          <c:val>
            <c:numRef>
              <c:f>'Détail 73 v2'!$Y$46:$Y$52</c:f>
              <c:numCache>
                <c:formatCode>#\ ##0\ " "\K"€"</c:formatCode>
                <c:ptCount val="7"/>
                <c:pt idx="0">
                  <c:v>47809390.621999994</c:v>
                </c:pt>
                <c:pt idx="1">
                  <c:v>24517152</c:v>
                </c:pt>
                <c:pt idx="2">
                  <c:v>2300000</c:v>
                </c:pt>
                <c:pt idx="3">
                  <c:v>950000</c:v>
                </c:pt>
                <c:pt idx="4">
                  <c:v>749000</c:v>
                </c:pt>
                <c:pt idx="5">
                  <c:v>630000</c:v>
                </c:pt>
                <c:pt idx="6">
                  <c:v>112000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D93-4621-87A4-9200054541D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4.8546808251410641E-3"/>
          <c:w val="0.51738398930775986"/>
          <c:h val="0.276181284457001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sz="1400" b="0">
                <a:solidFill>
                  <a:schemeClr val="tx1"/>
                </a:solidFill>
              </a:rPr>
              <a:t>DGF totale</a:t>
            </a:r>
          </a:p>
        </c:rich>
      </c:tx>
      <c:layout>
        <c:manualLayout>
          <c:xMode val="edge"/>
          <c:yMode val="edge"/>
          <c:x val="0.41934583827655908"/>
          <c:y val="7.09523512044885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0696097992367151"/>
          <c:y val="0.22633800034231844"/>
          <c:w val="0.88069243290310395"/>
          <c:h val="0.488038916628193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'74'!$C$35</c:f>
              <c:strCache>
                <c:ptCount val="1"/>
                <c:pt idx="0">
                  <c:v>BP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'74'!$B$41:$B$48</c:f>
              <c:strCach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strCache>
            </c:strRef>
          </c:cat>
          <c:val>
            <c:numRef>
              <c:f>'74'!$C$41:$C$48</c:f>
              <c:numCache>
                <c:formatCode>_-* #\ ##0.00\ _€_-;\-* #\ ##0.00\ _€_-;_-* "-"??\ _€_-;_-@_-</c:formatCode>
                <c:ptCount val="4"/>
                <c:pt idx="0">
                  <c:v>18732975</c:v>
                </c:pt>
                <c:pt idx="1">
                  <c:v>19232335</c:v>
                </c:pt>
                <c:pt idx="2">
                  <c:v>19542639</c:v>
                </c:pt>
                <c:pt idx="3">
                  <c:v>19892928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EC-4058-B1B0-CD404B8671BB}"/>
            </c:ext>
          </c:extLst>
        </c:ser>
        <c:ser>
          <c:idx val="1"/>
          <c:order val="1"/>
          <c:tx>
            <c:strRef>
              <c:f>'74'!$D$35</c:f>
              <c:strCache>
                <c:ptCount val="1"/>
                <c:pt idx="0">
                  <c:v>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'74'!$B$41:$B$48</c:f>
              <c:strCach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strCache>
            </c:strRef>
          </c:cat>
          <c:val>
            <c:numRef>
              <c:f>'74'!$D$41:$D$48</c:f>
              <c:numCache>
                <c:formatCode>_-* #\ ##0.00\ _€_-;\-* #\ ##0.00\ _€_-;_-* "-"??\ _€_-;_-@_-</c:formatCode>
                <c:ptCount val="4"/>
                <c:pt idx="0">
                  <c:v>19026023</c:v>
                </c:pt>
                <c:pt idx="1">
                  <c:v>19225043</c:v>
                </c:pt>
                <c:pt idx="2">
                  <c:v>19892928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EC-4058-B1B0-CD404B8671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6894207"/>
        <c:axId val="186877151"/>
      </c:barChart>
      <c:catAx>
        <c:axId val="186894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877151"/>
        <c:crosses val="autoZero"/>
        <c:auto val="1"/>
        <c:lblAlgn val="ctr"/>
        <c:lblOffset val="100"/>
        <c:noMultiLvlLbl val="0"/>
      </c:catAx>
      <c:valAx>
        <c:axId val="1868771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894207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334208223972009"/>
          <c:y val="0.89409667541557303"/>
          <c:w val="0.73664916885389331"/>
          <c:h val="7.8125546806649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hPercent val="65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174629482483031"/>
          <c:y val="0.13141736067229942"/>
          <c:w val="0.81388888888888888"/>
          <c:h val="0.77314814814814814"/>
        </c:manualLayout>
      </c:layout>
      <c:pie3DChart>
        <c:varyColors val="1"/>
        <c:ser>
          <c:idx val="0"/>
          <c:order val="0"/>
          <c:spPr>
            <a:ln>
              <a:solidFill>
                <a:schemeClr val="tx2">
                  <a:lumMod val="75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tx2">
                    <a:lumMod val="75000"/>
                  </a:schemeClr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tx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87A-4FC1-BCEF-BD043FC6B29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tx2">
                    <a:lumMod val="75000"/>
                  </a:schemeClr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tx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87A-4FC1-BCEF-BD043FC6B29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tx2">
                    <a:lumMod val="75000"/>
                  </a:schemeClr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tx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87A-4FC1-BCEF-BD043FC6B29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solidFill>
                  <a:schemeClr val="tx2">
                    <a:lumMod val="75000"/>
                  </a:schemeClr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tx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87A-4FC1-BCEF-BD043FC6B296}"/>
              </c:ext>
            </c:extLst>
          </c:dPt>
          <c:dLbls>
            <c:dLbl>
              <c:idx val="0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F87A-4FC1-BCEF-BD043FC6B296}"/>
                </c:ext>
              </c:extLst>
            </c:dLbl>
            <c:dLbl>
              <c:idx val="1"/>
              <c:layout>
                <c:manualLayout>
                  <c:x val="-0.2247585394234442"/>
                  <c:y val="-0.10090088181393075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7A-4FC1-BCEF-BD043FC6B296}"/>
                </c:ext>
              </c:extLst>
            </c:dLbl>
            <c:dLbl>
              <c:idx val="2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F87A-4FC1-BCEF-BD043FC6B296}"/>
                </c:ext>
              </c:extLst>
            </c:dLbl>
            <c:dLbl>
              <c:idx val="3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F87A-4FC1-BCEF-BD043FC6B296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multiLvlStrRef>
              <c:f>'Dépenses de fonctionnement'!$B$81:$C$84</c:f>
              <c:multiLvlStrCache>
                <c:ptCount val="4"/>
                <c:lvl>
                  <c:pt idx="0">
                    <c:v>Charges à caractère général</c:v>
                  </c:pt>
                  <c:pt idx="1">
                    <c:v>Charges de personnel et frais assimilés</c:v>
                  </c:pt>
                  <c:pt idx="2">
                    <c:v>Autres charges de gestion courante</c:v>
                  </c:pt>
                  <c:pt idx="3">
                    <c:v>Autres charges</c:v>
                  </c:pt>
                </c:lvl>
                <c:lvl>
                  <c:pt idx="0">
                    <c:v>011</c:v>
                  </c:pt>
                  <c:pt idx="1">
                    <c:v>012</c:v>
                  </c:pt>
                  <c:pt idx="2">
                    <c:v>65</c:v>
                  </c:pt>
                  <c:pt idx="3">
                    <c:v> </c:v>
                  </c:pt>
                </c:lvl>
              </c:multiLvlStrCache>
            </c:multiLvlStrRef>
          </c:cat>
          <c:val>
            <c:numRef>
              <c:f>'Dépenses de fonctionnement'!$F$81:$F$84</c:f>
              <c:numCache>
                <c:formatCode>#,##0</c:formatCode>
                <c:ptCount val="4"/>
                <c:pt idx="0">
                  <c:v>22715</c:v>
                </c:pt>
                <c:pt idx="1">
                  <c:v>66486</c:v>
                </c:pt>
                <c:pt idx="2">
                  <c:v>12605</c:v>
                </c:pt>
                <c:pt idx="3">
                  <c:v>1925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87A-4FC1-BCEF-BD043FC6B29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7743465559196685E-2"/>
          <c:y val="6.6670026416029371E-2"/>
          <c:w val="0.96451306888160659"/>
          <c:h val="0.77200005879561384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strRef>
              <c:f>'011'!$J$29:$Q$29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strCache>
            </c:strRef>
          </c:cat>
          <c:val>
            <c:numRef>
              <c:f>'011'!$J$30:$Q$30</c:f>
              <c:numCache>
                <c:formatCode>#\ ##0.0_ ;\-#\ ##0.0\ </c:formatCode>
                <c:ptCount val="8"/>
                <c:pt idx="0">
                  <c:v>17861559</c:v>
                </c:pt>
                <c:pt idx="1">
                  <c:v>18715061</c:v>
                </c:pt>
                <c:pt idx="2">
                  <c:v>18796453</c:v>
                </c:pt>
                <c:pt idx="3">
                  <c:v>19045814</c:v>
                </c:pt>
                <c:pt idx="4">
                  <c:v>20766868</c:v>
                </c:pt>
                <c:pt idx="5">
                  <c:v>24923428</c:v>
                </c:pt>
                <c:pt idx="6">
                  <c:v>24023834</c:v>
                </c:pt>
                <c:pt idx="7">
                  <c:v>22710000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C2-4542-916A-E08D191759A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80652672"/>
        <c:axId val="180658560"/>
      </c:barChart>
      <c:catAx>
        <c:axId val="1806526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0658560"/>
        <c:crosses val="autoZero"/>
        <c:auto val="1"/>
        <c:lblAlgn val="ctr"/>
        <c:lblOffset val="100"/>
        <c:noMultiLvlLbl val="0"/>
      </c:catAx>
      <c:valAx>
        <c:axId val="180658560"/>
        <c:scaling>
          <c:orientation val="minMax"/>
          <c:min val="0"/>
        </c:scaling>
        <c:delete val="1"/>
        <c:axPos val="l"/>
        <c:numFmt formatCode="#\ ##0.0_ ;\-#\ ##0.0\ " sourceLinked="1"/>
        <c:majorTickMark val="none"/>
        <c:minorTickMark val="none"/>
        <c:tickLblPos val="nextTo"/>
        <c:crossAx val="180652672"/>
        <c:crosses val="autoZero"/>
        <c:crossBetween val="between"/>
        <c:majorUnit val="5000000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1">
                <a:solidFill>
                  <a:schemeClr val="tx2">
                    <a:lumMod val="75000"/>
                  </a:schemeClr>
                </a:solidFill>
              </a:rPr>
              <a:t>EVOLUTION</a:t>
            </a:r>
            <a:r>
              <a:rPr lang="fr-FR" b="1" baseline="0">
                <a:solidFill>
                  <a:schemeClr val="tx2">
                    <a:lumMod val="75000"/>
                  </a:schemeClr>
                </a:solidFill>
              </a:rPr>
              <a:t> DES DEPENSES DE PERSONNEL</a:t>
            </a:r>
            <a:endParaRPr lang="fr-FR" b="1">
              <a:solidFill>
                <a:schemeClr val="tx2">
                  <a:lumMod val="7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'012 et effectif'!$AC$25</c:f>
              <c:strCache>
                <c:ptCount val="1"/>
                <c:pt idx="0">
                  <c:v>BP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'012 et effectif'!$AD$24:$AK$24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strCache>
            </c:strRef>
          </c:cat>
          <c:val>
            <c:numRef>
              <c:f>'012 et effectif'!$AD$25:$AK$25</c:f>
              <c:numCache>
                <c:formatCode>"€"#,##0_);[Red]\("€"#,##0\)</c:formatCode>
                <c:ptCount val="8"/>
                <c:pt idx="0">
                  <c:v>55036000</c:v>
                </c:pt>
                <c:pt idx="1">
                  <c:v>55085000</c:v>
                </c:pt>
                <c:pt idx="2">
                  <c:v>55725000</c:v>
                </c:pt>
                <c:pt idx="3">
                  <c:v>56560875</c:v>
                </c:pt>
                <c:pt idx="4">
                  <c:v>58000000</c:v>
                </c:pt>
                <c:pt idx="5">
                  <c:v>60000000</c:v>
                </c:pt>
                <c:pt idx="6">
                  <c:v>62300000</c:v>
                </c:pt>
                <c:pt idx="7">
                  <c:v>66486000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EC-4A36-8E23-4D0FD0DC0B20}"/>
            </c:ext>
          </c:extLst>
        </c:ser>
        <c:ser>
          <c:idx val="1"/>
          <c:order val="1"/>
          <c:tx>
            <c:strRef>
              <c:f>'012 et effectif'!$AC$26</c:f>
              <c:strCache>
                <c:ptCount val="1"/>
                <c:pt idx="0">
                  <c:v>BS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'012 et effectif'!$AD$24:$AK$24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strCache>
            </c:strRef>
          </c:cat>
          <c:val>
            <c:numRef>
              <c:f>'012 et effectif'!$AD$26:$AK$26</c:f>
              <c:numCache>
                <c:formatCode>General</c:formatCode>
                <c:ptCount val="8"/>
                <c:pt idx="6" formatCode="&quot;€&quot;#,##0_);[Red]\(&quot;€&quot;#,##0\)">
                  <c:v>1700000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EC-4A36-8E23-4D0FD0DC0B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01965648"/>
        <c:axId val="401979792"/>
      </c:barChart>
      <c:catAx>
        <c:axId val="401965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01979792"/>
        <c:crosses val="autoZero"/>
        <c:auto val="1"/>
        <c:lblAlgn val="ctr"/>
        <c:lblOffset val="100"/>
        <c:noMultiLvlLbl val="0"/>
      </c:catAx>
      <c:valAx>
        <c:axId val="401979792"/>
        <c:scaling>
          <c:orientation val="minMax"/>
          <c:min val="3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€&quot;#,##0_);[Red]\(&quot;€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01965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1">
                <a:solidFill>
                  <a:schemeClr val="tx2">
                    <a:lumMod val="75000"/>
                  </a:schemeClr>
                </a:solidFill>
              </a:rPr>
              <a:t>Subventions, dont CCAS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'Détail 65'!$J$15</c:f>
              <c:strCache>
                <c:ptCount val="1"/>
                <c:pt idx="0">
                  <c:v>CCAS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A010-422D-9444-E10F770F6F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'Détail 65'!$I$16:$I$17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'Détail 65'!$J$16:$J$17</c:f>
              <c:numCache>
                <c:formatCode>#,##0</c:formatCode>
                <c:ptCount val="2"/>
                <c:pt idx="0">
                  <c:v>3814000</c:v>
                </c:pt>
                <c:pt idx="1">
                  <c:v>3973000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10-422D-9444-E10F770F6F2B}"/>
            </c:ext>
          </c:extLst>
        </c:ser>
        <c:ser>
          <c:idx val="1"/>
          <c:order val="1"/>
          <c:tx>
            <c:strRef>
              <c:f>'Détail 65'!$K$15</c:f>
              <c:strCache>
                <c:ptCount val="1"/>
                <c:pt idx="0">
                  <c:v>Subventions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'Détail 65'!$I$16:$I$17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'Détail 65'!$K$16:$K$17</c:f>
              <c:numCache>
                <c:formatCode>#,##0</c:formatCode>
                <c:ptCount val="2"/>
                <c:pt idx="0">
                  <c:v>8514000</c:v>
                </c:pt>
                <c:pt idx="1">
                  <c:v>8032000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10-422D-9444-E10F770F6F2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00275408"/>
        <c:axId val="1400282896"/>
      </c:barChart>
      <c:catAx>
        <c:axId val="1400275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00282896"/>
        <c:crosses val="autoZero"/>
        <c:auto val="1"/>
        <c:lblAlgn val="ctr"/>
        <c:lblOffset val="100"/>
        <c:noMultiLvlLbl val="0"/>
      </c:catAx>
      <c:valAx>
        <c:axId val="1400282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00275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>
                <a:solidFill>
                  <a:schemeClr val="tx2">
                    <a:lumMod val="75000"/>
                  </a:schemeClr>
                </a:solidFill>
              </a:defRPr>
            </a:pPr>
            <a:r>
              <a:rPr lang="en-US" sz="1800">
                <a:solidFill>
                  <a:schemeClr val="tx2">
                    <a:lumMod val="75000"/>
                  </a:schemeClr>
                </a:solidFill>
              </a:rPr>
              <a:t>Evolution des dépenses et recettes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Autofinancement!$C$8</c:f>
              <c:strCache>
                <c:ptCount val="1"/>
                <c:pt idx="0">
                  <c:v>Dépenses</c:v>
                </c:pt>
              </c:strCache>
            </c:strRef>
          </c:tx>
          <c:marker>
            <c:symbol val="circle"/>
            <c:size val="7"/>
            <c:spPr>
              <a:solidFill>
                <a:schemeClr val="tx2"/>
              </a:solidFill>
            </c:spPr>
          </c:marker>
          <c:dPt>
            <c:idx val="3"/>
            <c:bubble3D val="0"/>
            <c:spPr>
              <a:ln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6D3-4834-838A-7EA418DE286C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Autofinancement!$K$7:$U$7</c:f>
              <c:strCach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strCache>
            </c:strRef>
          </c:cat>
          <c:val>
            <c:numRef>
              <c:f>Autofinancement!$K$8:$U$8</c:f>
              <c:numCache>
                <c:formatCode>#,##0</c:formatCode>
                <c:ptCount val="11"/>
                <c:pt idx="0">
                  <c:v>86097420</c:v>
                </c:pt>
                <c:pt idx="1">
                  <c:v>85088307</c:v>
                </c:pt>
                <c:pt idx="2">
                  <c:v>85587839</c:v>
                </c:pt>
                <c:pt idx="3">
                  <c:v>86411842</c:v>
                </c:pt>
                <c:pt idx="4">
                  <c:v>87315607</c:v>
                </c:pt>
                <c:pt idx="5">
                  <c:v>88049541</c:v>
                </c:pt>
                <c:pt idx="6">
                  <c:v>89175773</c:v>
                </c:pt>
                <c:pt idx="7">
                  <c:v>92497666</c:v>
                </c:pt>
                <c:pt idx="8">
                  <c:v>99272764</c:v>
                </c:pt>
                <c:pt idx="9">
                  <c:v>101257345</c:v>
                </c:pt>
                <c:pt idx="10">
                  <c:v>103761892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6D3-4834-838A-7EA418DE286C}"/>
            </c:ext>
          </c:extLst>
        </c:ser>
        <c:ser>
          <c:idx val="1"/>
          <c:order val="1"/>
          <c:tx>
            <c:strRef>
              <c:f>Autofinancement!$C$9</c:f>
              <c:strCache>
                <c:ptCount val="1"/>
                <c:pt idx="0">
                  <c:v>Recettes</c:v>
                </c:pt>
              </c:strCache>
            </c:strRef>
          </c:tx>
          <c:dLbls>
            <c:numFmt formatCode="#,##0.0" sourceLinked="0"/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Autofinancement!$K$7:$U$7</c:f>
              <c:strCach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strCache>
            </c:strRef>
          </c:cat>
          <c:val>
            <c:numRef>
              <c:f>Autofinancement!$K$9:$U$9</c:f>
              <c:numCache>
                <c:formatCode>#,##0</c:formatCode>
                <c:ptCount val="11"/>
                <c:pt idx="0">
                  <c:v>94829659</c:v>
                </c:pt>
                <c:pt idx="1">
                  <c:v>94205281</c:v>
                </c:pt>
                <c:pt idx="2">
                  <c:v>94709646</c:v>
                </c:pt>
                <c:pt idx="3">
                  <c:v>95363717</c:v>
                </c:pt>
                <c:pt idx="4">
                  <c:v>95940374</c:v>
                </c:pt>
                <c:pt idx="5">
                  <c:v>96494928</c:v>
                </c:pt>
                <c:pt idx="6">
                  <c:v>96470139</c:v>
                </c:pt>
                <c:pt idx="7">
                  <c:v>96521739</c:v>
                </c:pt>
                <c:pt idx="8">
                  <c:v>106159262</c:v>
                </c:pt>
                <c:pt idx="9">
                  <c:v>108191946</c:v>
                </c:pt>
                <c:pt idx="10">
                  <c:v>110844288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6D3-4834-838A-7EA418DE286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82135040"/>
        <c:axId val="182136832"/>
      </c:lineChart>
      <c:catAx>
        <c:axId val="182135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2136832"/>
        <c:crosses val="autoZero"/>
        <c:auto val="1"/>
        <c:lblAlgn val="ctr"/>
        <c:lblOffset val="100"/>
        <c:noMultiLvlLbl val="0"/>
      </c:catAx>
      <c:valAx>
        <c:axId val="182136832"/>
        <c:scaling>
          <c:orientation val="minMax"/>
          <c:max val="120000000"/>
          <c:min val="7000000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82135040"/>
        <c:crosses val="autoZero"/>
        <c:crossBetween val="between"/>
        <c:dispUnits>
          <c:builtInUnit val="millions"/>
          <c:dispUnitsLbl/>
        </c:dispUnits>
      </c:valAx>
    </c:plotArea>
    <c:legend>
      <c:legendPos val="b"/>
      <c:layout>
        <c:manualLayout>
          <c:xMode val="edge"/>
          <c:yMode val="edge"/>
          <c:x val="9.8236339625264374E-2"/>
          <c:y val="0.88850494006720493"/>
          <c:w val="0.82747293410517886"/>
          <c:h val="8.3717337880535592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100" b="1"/>
      </a:pPr>
      <a:endParaRPr lang="fr-F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overlay val="0"/>
      <c:txPr>
        <a:bodyPr/>
        <a:lstStyle/>
        <a:p>
          <a:pPr>
            <a:defRPr sz="1800" b="1" i="0" u="none" strike="noStrike" baseline="0">
              <a:solidFill>
                <a:schemeClr val="tx2">
                  <a:lumMod val="75000"/>
                </a:schemeClr>
              </a:solidFill>
              <a:latin typeface="Calibri"/>
              <a:ea typeface="Calibri"/>
              <a:cs typeface="Calibri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Autofinancement!$A$5</c:f>
              <c:strCache>
                <c:ptCount val="1"/>
                <c:pt idx="0">
                  <c:v>Evolution de l'autofinancement</c:v>
                </c:pt>
              </c:strCache>
            </c:strRef>
          </c:tx>
          <c:dLbls>
            <c:numFmt formatCode="#,##0.0" sourceLinked="0"/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Autofinancement!$K$4:$U$4</c:f>
              <c:strCach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strCache>
            </c:strRef>
          </c:cat>
          <c:val>
            <c:numRef>
              <c:f>Autofinancement!$K$5:$U$5</c:f>
              <c:numCache>
                <c:formatCode>#,##0</c:formatCode>
                <c:ptCount val="11"/>
                <c:pt idx="0">
                  <c:v>8732239</c:v>
                </c:pt>
                <c:pt idx="1">
                  <c:v>9116974</c:v>
                </c:pt>
                <c:pt idx="2">
                  <c:v>9121807</c:v>
                </c:pt>
                <c:pt idx="3">
                  <c:v>8951875</c:v>
                </c:pt>
                <c:pt idx="4">
                  <c:v>8624767</c:v>
                </c:pt>
                <c:pt idx="5">
                  <c:v>8445387</c:v>
                </c:pt>
                <c:pt idx="6">
                  <c:v>7294366</c:v>
                </c:pt>
                <c:pt idx="7">
                  <c:v>4024073</c:v>
                </c:pt>
                <c:pt idx="8">
                  <c:v>6886498</c:v>
                </c:pt>
                <c:pt idx="9">
                  <c:v>6934601</c:v>
                </c:pt>
                <c:pt idx="10">
                  <c:v>7082396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FF-4EFA-969B-B563B11D97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1738112"/>
        <c:axId val="181768576"/>
      </c:lineChart>
      <c:catAx>
        <c:axId val="181738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fr-FR"/>
          </a:p>
        </c:txPr>
        <c:crossAx val="181768576"/>
        <c:crosses val="autoZero"/>
        <c:auto val="1"/>
        <c:lblAlgn val="ctr"/>
        <c:lblOffset val="100"/>
        <c:noMultiLvlLbl val="0"/>
      </c:catAx>
      <c:valAx>
        <c:axId val="18176857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fr-FR"/>
          </a:p>
        </c:txPr>
        <c:crossAx val="181738112"/>
        <c:crosses val="autoZero"/>
        <c:crossBetween val="between"/>
        <c:majorUnit val="2000000"/>
        <c:dispUnits>
          <c:builtInUnit val="millions"/>
          <c:dispUnitsLbl/>
        </c:dispUnits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fr-F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E9371-3914-4526-8EC1-A7D82569B0C0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F5C93-3716-4D91-8225-E01016FFD9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998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7732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9893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761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3963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5764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891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7644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345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7535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6946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7081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5621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 dirty="0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9736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6159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6350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6439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5171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531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9071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5599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8101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8684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7892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309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0.jpeg"/><Relationship Id="rId4" Type="http://schemas.openxmlformats.org/officeDocument/2006/relationships/image" Target="../media/image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856411" y="2518756"/>
            <a:ext cx="5782492" cy="1931324"/>
          </a:xfrm>
          <a:noFill/>
          <a:ln>
            <a:noFill/>
          </a:ln>
        </p:spPr>
        <p:txBody>
          <a:bodyPr lIns="0" tIns="36000" rIns="36000" bIns="36000"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fr-FR" sz="50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BUDGET PRIMITIF 2025</a:t>
            </a:r>
            <a:endParaRPr lang="fr-FR" sz="50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985164" y="571455"/>
            <a:ext cx="3084021" cy="1473476"/>
          </a:xfrm>
        </p:spPr>
        <p:txBody>
          <a:bodyPr lIns="0" rIns="0">
            <a:noAutofit/>
          </a:bodyPr>
          <a:lstStyle/>
          <a:p>
            <a:pPr algn="r"/>
            <a:r>
              <a:rPr lang="fr-FR" b="1" dirty="0" smtClean="0">
                <a:cs typeface="Poppins SemiBold" panose="00000700000000000000" pitchFamily="2" charset="0"/>
              </a:rPr>
              <a:t>1</a:t>
            </a:r>
            <a:r>
              <a:rPr lang="fr-FR" b="1" baseline="30000" dirty="0" smtClean="0">
                <a:cs typeface="Poppins SemiBold" panose="00000700000000000000" pitchFamily="2" charset="0"/>
              </a:rPr>
              <a:t>er</a:t>
            </a:r>
            <a:r>
              <a:rPr lang="fr-FR" b="1" dirty="0" smtClean="0">
                <a:cs typeface="Poppins SemiBold" panose="00000700000000000000" pitchFamily="2" charset="0"/>
              </a:rPr>
              <a:t> AVRIL 2025</a:t>
            </a:r>
          </a:p>
          <a:p>
            <a:pPr algn="r"/>
            <a:r>
              <a:rPr lang="fr-FR" sz="1800" dirty="0" smtClean="0">
                <a:latin typeface="+mj-lt"/>
                <a:cs typeface="Poppins Light" panose="00000400000000000000" pitchFamily="2" charset="0"/>
              </a:rPr>
              <a:t>Service  des Finances</a:t>
            </a:r>
            <a:endParaRPr lang="fr-FR" sz="1800" dirty="0">
              <a:latin typeface="+mj-lt"/>
              <a:cs typeface="Poppins Light" panose="00000400000000000000" pitchFamily="2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2891247" y="4450080"/>
            <a:ext cx="1637210" cy="8707"/>
          </a:xfrm>
          <a:prstGeom prst="line">
            <a:avLst/>
          </a:prstGeom>
          <a:ln w="31750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39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16836" y="381325"/>
            <a:ext cx="8417861" cy="80393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FONCTIONNEMENT RECETTES</a:t>
            </a:r>
          </a:p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Autres recettes 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351670" y="1456606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10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- 04/2025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351670" y="1568162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sp>
        <p:nvSpPr>
          <p:cNvPr id="12" name="Espace réservé du pied de page 15"/>
          <p:cNvSpPr txBox="1">
            <a:spLocks/>
          </p:cNvSpPr>
          <p:nvPr/>
        </p:nvSpPr>
        <p:spPr>
          <a:xfrm>
            <a:off x="3028949" y="6356351"/>
            <a:ext cx="560995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BUDGET PRIMITIF 2025 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97510" y="1696873"/>
            <a:ext cx="829543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endParaRPr lang="fr-FR" dirty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  <a:p>
            <a:endParaRPr lang="fr-FR" sz="2000" dirty="0" smtClean="0"/>
          </a:p>
          <a:p>
            <a:r>
              <a:rPr lang="fr-FR" u="sng" dirty="0" smtClean="0">
                <a:solidFill>
                  <a:schemeClr val="tx2">
                    <a:lumMod val="75000"/>
                  </a:schemeClr>
                </a:solidFill>
              </a:rPr>
              <a:t>Nouveautés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 : </a:t>
            </a:r>
            <a:endParaRPr lang="fr-FR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École municipale de musique : création en juin 2024</a:t>
            </a:r>
          </a:p>
          <a:p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Recettes prévisionnelles 2025 : 84 000 €</a:t>
            </a:r>
          </a:p>
          <a:p>
            <a:endParaRPr lang="fr-FR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Changement de statut de l’ESBVA et mise en place d’une</a:t>
            </a:r>
          </a:p>
          <a:p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redevance pour l’occupation du </a:t>
            </a:r>
            <a:r>
              <a:rPr lang="fr-FR" dirty="0" err="1" smtClean="0">
                <a:solidFill>
                  <a:schemeClr val="tx2">
                    <a:lumMod val="75000"/>
                  </a:schemeClr>
                </a:solidFill>
              </a:rPr>
              <a:t>Palacium</a:t>
            </a:r>
            <a:endParaRPr lang="fr-FR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060" y="3810578"/>
            <a:ext cx="2963140" cy="1184266"/>
          </a:xfrm>
          <a:prstGeom prst="rect">
            <a:avLst/>
          </a:prstGeom>
        </p:spPr>
      </p:pic>
      <p:pic>
        <p:nvPicPr>
          <p:cNvPr id="1028" name="Picture 4" descr="https://upload.wikimedia.org/wikipedia/commons/b/bb/ESBVA-L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904" y="5403248"/>
            <a:ext cx="953319" cy="126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696" y="1837991"/>
            <a:ext cx="7242139" cy="137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6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684476"/>
            <a:ext cx="8049331" cy="1815882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BP 2025</a:t>
            </a:r>
          </a:p>
          <a:p>
            <a:pPr>
              <a:lnSpc>
                <a:spcPct val="70000"/>
              </a:lnSpc>
            </a:pPr>
            <a:endParaRPr lang="fr-FR" sz="3200" dirty="0">
              <a:solidFill>
                <a:schemeClr val="bg1"/>
              </a:solidFill>
              <a:latin typeface="+mn-lt"/>
              <a:cs typeface="Poppins Light" panose="00000400000000000000" pitchFamily="2" charset="0"/>
            </a:endParaRPr>
          </a:p>
          <a:p>
            <a:pPr>
              <a:lnSpc>
                <a:spcPct val="70000"/>
              </a:lnSpc>
            </a:pPr>
            <a:endParaRPr lang="fr-FR" sz="3200" dirty="0" smtClean="0">
              <a:solidFill>
                <a:schemeClr val="bg1"/>
              </a:solidFill>
              <a:latin typeface="+mn-lt"/>
              <a:cs typeface="Poppins Light" panose="00000400000000000000" pitchFamily="2" charset="0"/>
            </a:endParaRPr>
          </a:p>
          <a:p>
            <a:pPr>
              <a:lnSpc>
                <a:spcPct val="70000"/>
              </a:lnSpc>
            </a:pPr>
            <a:r>
              <a:rPr lang="fr-FR" sz="3200" dirty="0" smtClean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 SECTION DE FONCTIONNEMENT</a:t>
            </a:r>
          </a:p>
          <a:p>
            <a:pPr>
              <a:lnSpc>
                <a:spcPct val="70000"/>
              </a:lnSpc>
            </a:pPr>
            <a:r>
              <a:rPr lang="fr-FR" sz="3200" dirty="0" smtClean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 DEPENSES</a:t>
            </a:r>
            <a:endParaRPr lang="fr-FR" sz="3200" dirty="0">
              <a:solidFill>
                <a:schemeClr val="bg1"/>
              </a:soli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8" y="2598063"/>
            <a:ext cx="159034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ous-titre 2"/>
          <p:cNvSpPr txBox="1">
            <a:spLocks/>
          </p:cNvSpPr>
          <p:nvPr/>
        </p:nvSpPr>
        <p:spPr>
          <a:xfrm>
            <a:off x="1091293" y="3850489"/>
            <a:ext cx="4159976" cy="250586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000" dirty="0" smtClean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0" name="Sous-titre 2"/>
          <p:cNvSpPr txBox="1">
            <a:spLocks/>
          </p:cNvSpPr>
          <p:nvPr/>
        </p:nvSpPr>
        <p:spPr>
          <a:xfrm>
            <a:off x="7454537" y="571454"/>
            <a:ext cx="1373579" cy="1390349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fr-FR" sz="2400" b="1" dirty="0"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69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81999" y="401308"/>
            <a:ext cx="8417861" cy="1126462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FONCTIONNEMENT DEPENSES</a:t>
            </a:r>
          </a:p>
          <a:p>
            <a:pPr>
              <a:lnSpc>
                <a:spcPct val="70000"/>
              </a:lnSpc>
            </a:pPr>
            <a:r>
              <a:rPr lang="fr-FR" sz="3200" b="1" dirty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cs typeface="Poppins Light" panose="00000400000000000000" pitchFamily="2" charset="0"/>
              </a:rPr>
              <a:t>Répartition d’un montant de </a:t>
            </a:r>
            <a:r>
              <a:rPr lang="fr-FR" sz="3200" b="1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cs typeface="Poppins Light" panose="00000400000000000000" pitchFamily="2" charset="0"/>
              </a:rPr>
              <a:t>103,7 </a:t>
            </a:r>
            <a:r>
              <a:rPr lang="fr-FR" sz="3200" b="1" dirty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cs typeface="Poppins Light" panose="00000400000000000000" pitchFamily="2" charset="0"/>
              </a:rPr>
              <a:t>M</a:t>
            </a:r>
            <a:r>
              <a:rPr lang="fr-FR" sz="3200" dirty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cs typeface="Poppins Light" panose="00000400000000000000" pitchFamily="2" charset="0"/>
              </a:rPr>
              <a:t>€ </a:t>
            </a:r>
          </a:p>
          <a:p>
            <a:pPr>
              <a:lnSpc>
                <a:spcPct val="70000"/>
              </a:lnSpc>
            </a:pPr>
            <a:endParaRPr lang="fr-FR" sz="3200" dirty="0" smtClean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351670" y="1456606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12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- 04/2025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351670" y="1568162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sp>
        <p:nvSpPr>
          <p:cNvPr id="10" name="Espace réservé du pied de page 15"/>
          <p:cNvSpPr txBox="1">
            <a:spLocks/>
          </p:cNvSpPr>
          <p:nvPr/>
        </p:nvSpPr>
        <p:spPr>
          <a:xfrm>
            <a:off x="3028949" y="6356351"/>
            <a:ext cx="560995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BUDGET PRIMITIF 2025 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graphicFrame>
        <p:nvGraphicFramePr>
          <p:cNvPr id="8" name="Graphique 7"/>
          <p:cNvGraphicFramePr/>
          <p:nvPr>
            <p:extLst>
              <p:ext uri="{D42A27DB-BD31-4B8C-83A1-F6EECF244321}">
                <p14:modId xmlns:p14="http://schemas.microsoft.com/office/powerpoint/2010/main" val="652182224"/>
              </p:ext>
            </p:extLst>
          </p:nvPr>
        </p:nvGraphicFramePr>
        <p:xfrm>
          <a:off x="1019353" y="2427145"/>
          <a:ext cx="6208759" cy="3431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9948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81999" y="401308"/>
            <a:ext cx="8417861" cy="781752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FONCTIONNEMENT DEPENSES</a:t>
            </a:r>
          </a:p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Dépenses à caractère général 22,7 M€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351670" y="1456606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13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- 04/2025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351670" y="1568162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sp>
        <p:nvSpPr>
          <p:cNvPr id="10" name="Espace réservé du pied de page 15"/>
          <p:cNvSpPr txBox="1">
            <a:spLocks/>
          </p:cNvSpPr>
          <p:nvPr/>
        </p:nvSpPr>
        <p:spPr>
          <a:xfrm>
            <a:off x="3028949" y="6356351"/>
            <a:ext cx="560995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BUDGET PRIMITIF 2025 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graphicFrame>
        <p:nvGraphicFramePr>
          <p:cNvPr id="11" name="Graphique 10"/>
          <p:cNvGraphicFramePr/>
          <p:nvPr>
            <p:extLst>
              <p:ext uri="{D42A27DB-BD31-4B8C-83A1-F6EECF244321}">
                <p14:modId xmlns:p14="http://schemas.microsoft.com/office/powerpoint/2010/main" val="2003082339"/>
              </p:ext>
            </p:extLst>
          </p:nvPr>
        </p:nvGraphicFramePr>
        <p:xfrm>
          <a:off x="351670" y="1913381"/>
          <a:ext cx="7873321" cy="1904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513806" y="4136571"/>
            <a:ext cx="7711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Diminution de 1,3M€ par rapport au BP 2024 soit -5,3%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Une gestion optimisée pour réduire les coûts énergétiques (-1,5M€) compense d’autres dépenses impactées par l’inflation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et liées au cadre de vie.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78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81999" y="401308"/>
            <a:ext cx="8417861" cy="781752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FONCTIONNEMENT DEPENSES</a:t>
            </a:r>
          </a:p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Dépenses de personnel 66,4 M€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351670" y="1456606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14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- 04/2025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351670" y="1568162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sp>
        <p:nvSpPr>
          <p:cNvPr id="10" name="Espace réservé du pied de page 15"/>
          <p:cNvSpPr txBox="1">
            <a:spLocks/>
          </p:cNvSpPr>
          <p:nvPr/>
        </p:nvSpPr>
        <p:spPr>
          <a:xfrm>
            <a:off x="3028949" y="6356351"/>
            <a:ext cx="560995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BUDGET PRIMITIF 2025 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782491" y="1954650"/>
            <a:ext cx="30567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tx2">
                    <a:lumMod val="75000"/>
                  </a:schemeClr>
                </a:solidFill>
              </a:rPr>
              <a:t>Augmentation de 6,7% soit 4,1 M€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tx2">
                    <a:lumMod val="75000"/>
                  </a:schemeClr>
                </a:solidFill>
              </a:rPr>
              <a:t>Evolution à nuancer par l’ajout au BS d’1,7M€ soit une évolution de 2,4M€ (+3,8%) entre le CA prévisionnel 2024 et le BP 2025</a:t>
            </a:r>
            <a:endParaRPr lang="fr-FR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7645949"/>
              </p:ext>
            </p:extLst>
          </p:nvPr>
        </p:nvGraphicFramePr>
        <p:xfrm>
          <a:off x="473824" y="1954650"/>
          <a:ext cx="4979325" cy="3714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6829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16836" y="596891"/>
            <a:ext cx="8417861" cy="80393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cs typeface="Poppins Light" panose="00000400000000000000" pitchFamily="2" charset="0"/>
              </a:rPr>
              <a:t>FONCTIONNEMENT DEPENSES</a:t>
            </a:r>
          </a:p>
          <a:p>
            <a:pPr>
              <a:lnSpc>
                <a:spcPct val="70000"/>
              </a:lnSpc>
            </a:pPr>
            <a:r>
              <a:rPr lang="fr-FR" sz="3200" dirty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cs typeface="Poppins Light" panose="00000400000000000000" pitchFamily="2" charset="0"/>
              </a:rPr>
              <a:t>Dépenses de personnel </a:t>
            </a: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cs typeface="Poppins Light" panose="00000400000000000000" pitchFamily="2" charset="0"/>
              </a:rPr>
              <a:t>66,4 </a:t>
            </a:r>
            <a:r>
              <a:rPr lang="fr-FR" sz="3200" dirty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cs typeface="Poppins Light" panose="00000400000000000000" pitchFamily="2" charset="0"/>
              </a:rPr>
              <a:t>M€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351670" y="1456606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BUDGET PRIMITIF 2025 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15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- 03/2025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351670" y="1568162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51670" y="1761406"/>
            <a:ext cx="80380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2">
                    <a:lumMod val="75000"/>
                  </a:schemeClr>
                </a:solidFill>
              </a:rPr>
              <a:t>L’augmentation de la masse salariale de plus de </a:t>
            </a:r>
            <a:r>
              <a:rPr lang="fr-FR" sz="2000" b="1" dirty="0">
                <a:solidFill>
                  <a:schemeClr val="tx2">
                    <a:lumMod val="75000"/>
                  </a:schemeClr>
                </a:solidFill>
              </a:rPr>
              <a:t>4M€ </a:t>
            </a:r>
            <a:r>
              <a:rPr lang="fr-FR" sz="2000" dirty="0">
                <a:solidFill>
                  <a:schemeClr val="tx2">
                    <a:lumMod val="75000"/>
                  </a:schemeClr>
                </a:solidFill>
              </a:rPr>
              <a:t>en </a:t>
            </a:r>
            <a:r>
              <a:rPr lang="fr-FR" sz="2000" dirty="0" smtClean="0">
                <a:solidFill>
                  <a:schemeClr val="tx2">
                    <a:lumMod val="75000"/>
                  </a:schemeClr>
                </a:solidFill>
              </a:rPr>
              <a:t>raison :</a:t>
            </a:r>
            <a:endParaRPr lang="fr-FR" sz="2000" dirty="0">
              <a:solidFill>
                <a:schemeClr val="tx2">
                  <a:lumMod val="75000"/>
                </a:schemeClr>
              </a:solidFill>
            </a:endParaRPr>
          </a:p>
          <a:p>
            <a:endParaRPr lang="fr-FR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fr-FR" dirty="0">
              <a:solidFill>
                <a:schemeClr val="tx2">
                  <a:lumMod val="75000"/>
                </a:schemeClr>
              </a:solidFill>
            </a:endParaRPr>
          </a:p>
          <a:p>
            <a:endParaRPr lang="fr-F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966651" y="2447110"/>
            <a:ext cx="3091543" cy="35356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027611" y="2586446"/>
            <a:ext cx="29957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tx2">
                    <a:lumMod val="75000"/>
                  </a:schemeClr>
                </a:solidFill>
              </a:rPr>
              <a:t>Facteurs endogènes</a:t>
            </a:r>
          </a:p>
          <a:p>
            <a:endParaRPr lang="fr-FR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Modification du RIFSEEP en année pleine 850K€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Modification RI de la p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olice 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municipale 30K€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Reprise en régie de l’école de musique 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0,8M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€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4567645" y="2447110"/>
            <a:ext cx="3091543" cy="35356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4628605" y="2586446"/>
            <a:ext cx="29957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Facteurs exogènes</a:t>
            </a:r>
          </a:p>
          <a:p>
            <a:endParaRPr lang="fr-FR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L’augmentation du point CNRACL 900K€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Fin du dégrèvement du point URSSAF 300K€</a:t>
            </a:r>
            <a:endParaRPr lang="fr-FR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64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81999" y="401308"/>
            <a:ext cx="8417861" cy="781752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FONCTIONNEMENT DEPENSES</a:t>
            </a:r>
          </a:p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Les autres charges et subventions 12,6M€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351670" y="1456606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16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- 04/2025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351670" y="1568162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sp>
        <p:nvSpPr>
          <p:cNvPr id="10" name="Espace réservé du pied de page 15"/>
          <p:cNvSpPr txBox="1">
            <a:spLocks/>
          </p:cNvSpPr>
          <p:nvPr/>
        </p:nvSpPr>
        <p:spPr>
          <a:xfrm>
            <a:off x="3028949" y="6356351"/>
            <a:ext cx="560995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BUDGET PRIMITIF 2025 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5428450"/>
              </p:ext>
            </p:extLst>
          </p:nvPr>
        </p:nvGraphicFramePr>
        <p:xfrm>
          <a:off x="438409" y="1954650"/>
          <a:ext cx="5330624" cy="3903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5960225" y="1954649"/>
            <a:ext cx="2867097" cy="3822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dirty="0" smtClean="0">
                <a:solidFill>
                  <a:schemeClr val="tx2">
                    <a:lumMod val="75000"/>
                  </a:schemeClr>
                </a:solidFill>
              </a:rPr>
              <a:t>Evolution à la baisse de 8,3% due à l’arrêt de la subvention EMVA et du versement partiel de la subvention de l’Office de Tourisme</a:t>
            </a:r>
          </a:p>
          <a:p>
            <a:pPr marL="285750" indent="-285750">
              <a:buFontTx/>
              <a:buChar char="-"/>
            </a:pPr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1600" dirty="0" smtClean="0">
                <a:solidFill>
                  <a:schemeClr val="tx2">
                    <a:lumMod val="75000"/>
                  </a:schemeClr>
                </a:solidFill>
              </a:rPr>
              <a:t>Soutien aux associations</a:t>
            </a:r>
          </a:p>
          <a:p>
            <a:r>
              <a:rPr lang="fr-FR" sz="1600" dirty="0" smtClean="0">
                <a:solidFill>
                  <a:schemeClr val="tx2">
                    <a:lumMod val="75000"/>
                  </a:schemeClr>
                </a:solidFill>
              </a:rPr>
              <a:t>      Notamment sportives +7,5%</a:t>
            </a:r>
          </a:p>
          <a:p>
            <a:endParaRPr lang="fr-FR" sz="16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1600" dirty="0" smtClean="0">
                <a:solidFill>
                  <a:schemeClr val="tx2">
                    <a:lumMod val="75000"/>
                  </a:schemeClr>
                </a:solidFill>
              </a:rPr>
              <a:t>Forfait écoles privées</a:t>
            </a:r>
          </a:p>
          <a:p>
            <a:r>
              <a:rPr lang="fr-FR" sz="1600" dirty="0" smtClean="0">
                <a:solidFill>
                  <a:schemeClr val="tx2">
                    <a:lumMod val="75000"/>
                  </a:schemeClr>
                </a:solidFill>
              </a:rPr>
              <a:t>     + 11,9% </a:t>
            </a:r>
          </a:p>
          <a:p>
            <a:endParaRPr lang="fr-FR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1600" dirty="0" smtClean="0">
                <a:solidFill>
                  <a:schemeClr val="tx2">
                    <a:lumMod val="75000"/>
                  </a:schemeClr>
                </a:solidFill>
              </a:rPr>
              <a:t>Soutien aux actions du CCAS + 4%</a:t>
            </a:r>
          </a:p>
          <a:p>
            <a:endParaRPr lang="fr-FR" sz="1600" dirty="0" smtClean="0"/>
          </a:p>
        </p:txBody>
      </p:sp>
    </p:spTree>
    <p:extLst>
      <p:ext uri="{BB962C8B-B14F-4D97-AF65-F5344CB8AC3E}">
        <p14:creationId xmlns:p14="http://schemas.microsoft.com/office/powerpoint/2010/main" val="227238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53907" y="636439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SYNTHESE ET AUTOFINANCEMENT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351670" y="1456606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17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351670" y="6180955"/>
            <a:ext cx="1998066" cy="357958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- 04/2025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351670" y="1568162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sp>
        <p:nvSpPr>
          <p:cNvPr id="10" name="Espace réservé du pied de page 15"/>
          <p:cNvSpPr txBox="1">
            <a:spLocks/>
          </p:cNvSpPr>
          <p:nvPr/>
        </p:nvSpPr>
        <p:spPr>
          <a:xfrm>
            <a:off x="3028949" y="6356351"/>
            <a:ext cx="560995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BUDGET PRIMITIF 2025 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graphicFrame>
        <p:nvGraphicFramePr>
          <p:cNvPr id="11" name="Graphique 10"/>
          <p:cNvGraphicFramePr/>
          <p:nvPr>
            <p:extLst>
              <p:ext uri="{D42A27DB-BD31-4B8C-83A1-F6EECF244321}">
                <p14:modId xmlns:p14="http://schemas.microsoft.com/office/powerpoint/2010/main" val="25022819"/>
              </p:ext>
            </p:extLst>
          </p:nvPr>
        </p:nvGraphicFramePr>
        <p:xfrm>
          <a:off x="-191589" y="1698172"/>
          <a:ext cx="4644995" cy="4160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4576058"/>
              </p:ext>
            </p:extLst>
          </p:nvPr>
        </p:nvGraphicFramePr>
        <p:xfrm>
          <a:off x="4588625" y="1761407"/>
          <a:ext cx="4250575" cy="373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5092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684476"/>
            <a:ext cx="7263317" cy="1126462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BP 2025</a:t>
            </a:r>
          </a:p>
          <a:p>
            <a:pPr>
              <a:lnSpc>
                <a:spcPct val="70000"/>
              </a:lnSpc>
            </a:pPr>
            <a:endParaRPr lang="fr-FR" sz="3200" dirty="0" smtClean="0">
              <a:solidFill>
                <a:schemeClr val="bg1"/>
              </a:solidFill>
              <a:latin typeface="+mn-lt"/>
              <a:cs typeface="Poppins Light" panose="00000400000000000000" pitchFamily="2" charset="0"/>
            </a:endParaRPr>
          </a:p>
          <a:p>
            <a:pPr>
              <a:lnSpc>
                <a:spcPct val="70000"/>
              </a:lnSpc>
            </a:pPr>
            <a:r>
              <a:rPr lang="fr-FR" sz="3200" dirty="0" smtClean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SECTION D’INVESTISSEMENT</a:t>
            </a:r>
            <a:endParaRPr lang="fr-FR" sz="3200" dirty="0">
              <a:solidFill>
                <a:schemeClr val="bg1"/>
              </a:soli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512779" y="2602286"/>
            <a:ext cx="159034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421338" y="1761406"/>
            <a:ext cx="4689281" cy="362478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0" indent="0">
              <a:buNone/>
            </a:pPr>
            <a:endParaRPr lang="fr-FR" sz="2200" b="1" dirty="0" smtClean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endParaRPr lang="fr-FR" sz="2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0" indent="0">
              <a:buNone/>
            </a:pPr>
            <a:endParaRPr lang="fr-FR" sz="2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0" indent="0">
              <a:buNone/>
            </a:pPr>
            <a:endParaRPr lang="fr-FR" sz="2200" b="1" dirty="0" smtClean="0">
              <a:solidFill>
                <a:schemeClr val="bg1"/>
              </a:solidFill>
              <a:cs typeface="Poppins SemiBold" panose="00000700000000000000" pitchFamily="2" charset="0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1091293" y="3850489"/>
            <a:ext cx="4159976" cy="250586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000" dirty="0" smtClean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0" name="Sous-titre 2"/>
          <p:cNvSpPr txBox="1">
            <a:spLocks/>
          </p:cNvSpPr>
          <p:nvPr/>
        </p:nvSpPr>
        <p:spPr>
          <a:xfrm>
            <a:off x="7454537" y="571454"/>
            <a:ext cx="1373579" cy="1390349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fr-FR" sz="2400" b="1" dirty="0"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65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16836" y="381325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BP 2025 : données d’ensemble 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316836" y="1198911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19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- 04/2025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351670" y="1568162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sp>
        <p:nvSpPr>
          <p:cNvPr id="12" name="Espace réservé du pied de page 15"/>
          <p:cNvSpPr txBox="1">
            <a:spLocks/>
          </p:cNvSpPr>
          <p:nvPr/>
        </p:nvSpPr>
        <p:spPr>
          <a:xfrm>
            <a:off x="3028949" y="6356351"/>
            <a:ext cx="560995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00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BUDGET PRIMITIF 2025 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graphicFrame>
        <p:nvGraphicFramePr>
          <p:cNvPr id="14" name="Graphique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961397"/>
              </p:ext>
            </p:extLst>
          </p:nvPr>
        </p:nvGraphicFramePr>
        <p:xfrm>
          <a:off x="4958504" y="1473592"/>
          <a:ext cx="3776193" cy="3893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Graphique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6815893"/>
              </p:ext>
            </p:extLst>
          </p:nvPr>
        </p:nvGraphicFramePr>
        <p:xfrm>
          <a:off x="316834" y="1413165"/>
          <a:ext cx="4255166" cy="3954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1117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636439"/>
            <a:ext cx="7263317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INTRODUCTION</a:t>
            </a:r>
            <a:endParaRPr lang="fr-FR" sz="3200" dirty="0">
              <a:solidFill>
                <a:schemeClr val="bg1"/>
              </a:soli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9" y="1654635"/>
            <a:ext cx="159034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421338" y="1761406"/>
            <a:ext cx="7033199" cy="376655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endParaRPr lang="fr-FR" sz="2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0" indent="0">
              <a:buNone/>
            </a:pPr>
            <a:endParaRPr lang="fr-FR" sz="2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1091293" y="3850489"/>
            <a:ext cx="4159976" cy="250586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000" dirty="0" smtClean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0" name="Sous-titre 2"/>
          <p:cNvSpPr txBox="1">
            <a:spLocks/>
          </p:cNvSpPr>
          <p:nvPr/>
        </p:nvSpPr>
        <p:spPr>
          <a:xfrm>
            <a:off x="7454537" y="571454"/>
            <a:ext cx="1373579" cy="1390349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fr-FR" sz="2400" b="1" dirty="0"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49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421338" y="1077891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2933154" y="6395029"/>
            <a:ext cx="5705748" cy="365125"/>
          </a:xfrm>
        </p:spPr>
        <p:txBody>
          <a:bodyPr rIns="0"/>
          <a:lstStyle/>
          <a:p>
            <a:pPr algn="r"/>
            <a:r>
              <a:rPr lang="fr-FR" sz="10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BUDGET PRIMITIF 2025 </a:t>
            </a:r>
          </a:p>
          <a:p>
            <a:pPr algn="r"/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32221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20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– 04/2025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585985" y="1658994"/>
            <a:ext cx="8313359" cy="370005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 smtClean="0">
                <a:solidFill>
                  <a:prstClr val="black"/>
                </a:solidFill>
              </a:rPr>
              <a:t>Répartition par type de recettes propres</a:t>
            </a:r>
            <a:endParaRPr lang="fr-FR" sz="2200" b="1" dirty="0" smtClean="0">
              <a:cs typeface="Poppins SemiBold" panose="00000700000000000000" pitchFamily="2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22217" y="596148"/>
            <a:ext cx="7036525" cy="459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70000"/>
              </a:lnSpc>
              <a:spcBef>
                <a:spcPct val="0"/>
              </a:spcBef>
            </a:pPr>
            <a:r>
              <a:rPr lang="fr-FR" sz="3200" dirty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INVESTISSEMENT </a:t>
            </a:r>
            <a:r>
              <a:rPr lang="fr-FR" sz="28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RECETTES</a:t>
            </a:r>
            <a:endParaRPr lang="fr-FR" sz="28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ea typeface="+mj-ea"/>
              <a:cs typeface="Poppins Light" panose="00000400000000000000" pitchFamily="2" charset="0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710198"/>
              </p:ext>
            </p:extLst>
          </p:nvPr>
        </p:nvGraphicFramePr>
        <p:xfrm>
          <a:off x="585987" y="2236126"/>
          <a:ext cx="5133171" cy="2418999"/>
        </p:xfrm>
        <a:graphic>
          <a:graphicData uri="http://schemas.openxmlformats.org/drawingml/2006/table">
            <a:tbl>
              <a:tblPr/>
              <a:tblGrid>
                <a:gridCol w="1534122">
                  <a:extLst>
                    <a:ext uri="{9D8B030D-6E8A-4147-A177-3AD203B41FA5}">
                      <a16:colId xmlns:a16="http://schemas.microsoft.com/office/drawing/2014/main" val="948927617"/>
                    </a:ext>
                  </a:extLst>
                </a:gridCol>
                <a:gridCol w="895927">
                  <a:extLst>
                    <a:ext uri="{9D8B030D-6E8A-4147-A177-3AD203B41FA5}">
                      <a16:colId xmlns:a16="http://schemas.microsoft.com/office/drawing/2014/main" val="226477058"/>
                    </a:ext>
                  </a:extLst>
                </a:gridCol>
                <a:gridCol w="895927">
                  <a:extLst>
                    <a:ext uri="{9D8B030D-6E8A-4147-A177-3AD203B41FA5}">
                      <a16:colId xmlns:a16="http://schemas.microsoft.com/office/drawing/2014/main" val="4196958876"/>
                    </a:ext>
                  </a:extLst>
                </a:gridCol>
                <a:gridCol w="911268">
                  <a:extLst>
                    <a:ext uri="{9D8B030D-6E8A-4147-A177-3AD203B41FA5}">
                      <a16:colId xmlns:a16="http://schemas.microsoft.com/office/drawing/2014/main" val="93029658"/>
                    </a:ext>
                  </a:extLst>
                </a:gridCol>
                <a:gridCol w="895927">
                  <a:extLst>
                    <a:ext uri="{9D8B030D-6E8A-4147-A177-3AD203B41FA5}">
                      <a16:colId xmlns:a16="http://schemas.microsoft.com/office/drawing/2014/main" val="3186920721"/>
                    </a:ext>
                  </a:extLst>
                </a:gridCol>
              </a:tblGrid>
              <a:tr h="41903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(en milliers d'euros)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68539"/>
                  </a:ext>
                </a:extLst>
              </a:tr>
              <a:tr h="419039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FCTVA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            3 316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            2 250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effectLst/>
                          <a:latin typeface="Arial" panose="020B0604020202020204" pitchFamily="34" charset="0"/>
                        </a:rPr>
                        <a:t>            2 143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effectLst/>
                          <a:latin typeface="Arial" panose="020B0604020202020204" pitchFamily="34" charset="0"/>
                        </a:rPr>
                        <a:t>            2 969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831488"/>
                  </a:ext>
                </a:extLst>
              </a:tr>
              <a:tr h="419039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subventions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3 266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4 900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1 905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2 265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1813230"/>
                  </a:ext>
                </a:extLst>
              </a:tr>
              <a:tr h="419039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cessions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effectLst/>
                          <a:latin typeface="Arial" panose="020B0604020202020204" pitchFamily="34" charset="0"/>
                        </a:rPr>
                        <a:t>              104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>
                          <a:effectLst/>
                          <a:latin typeface="Arial" panose="020B0604020202020204" pitchFamily="34" charset="0"/>
                        </a:rPr>
                        <a:t>              249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5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0*         </a:t>
                      </a:r>
                      <a:r>
                        <a:rPr lang="fr-FR" sz="1050" b="0" i="0" u="none" strike="noStrike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r>
                        <a:rPr lang="fr-FR" sz="105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           </a:t>
                      </a:r>
                      <a:endParaRPr lang="fr-FR" sz="10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              305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546342"/>
                  </a:ext>
                </a:extLst>
              </a:tr>
              <a:tr h="419039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global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6 686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7 399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4 048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5 539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5962922"/>
                  </a:ext>
                </a:extLst>
              </a:tr>
              <a:tr h="323804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* 180K prévus au BS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69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426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421338" y="1077891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2933154" y="6395029"/>
            <a:ext cx="5705748" cy="365125"/>
          </a:xfrm>
        </p:spPr>
        <p:txBody>
          <a:bodyPr rIns="0"/>
          <a:lstStyle/>
          <a:p>
            <a:pPr algn="r"/>
            <a:r>
              <a:rPr lang="fr-FR" sz="10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BUDGET PRIMITIF 2025 </a:t>
            </a:r>
          </a:p>
          <a:p>
            <a:pPr algn="r"/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32221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21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– 04/2025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486652" y="1688254"/>
            <a:ext cx="8313359" cy="370005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22217" y="596148"/>
            <a:ext cx="7036525" cy="459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70000"/>
              </a:lnSpc>
              <a:spcBef>
                <a:spcPct val="0"/>
              </a:spcBef>
            </a:pPr>
            <a:r>
              <a:rPr lang="fr-FR" sz="3200" dirty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INVESTISSEMENT </a:t>
            </a:r>
            <a:r>
              <a:rPr lang="fr-FR" sz="28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RECETTES</a:t>
            </a:r>
            <a:endParaRPr lang="fr-FR" sz="28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ea typeface="+mj-ea"/>
              <a:cs typeface="Poppins Light" panose="00000400000000000000" pitchFamily="2" charset="0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371173"/>
              </p:ext>
            </p:extLst>
          </p:nvPr>
        </p:nvGraphicFramePr>
        <p:xfrm>
          <a:off x="1805388" y="1360533"/>
          <a:ext cx="6696353" cy="23302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61121">
                  <a:extLst>
                    <a:ext uri="{9D8B030D-6E8A-4147-A177-3AD203B41FA5}">
                      <a16:colId xmlns:a16="http://schemas.microsoft.com/office/drawing/2014/main" val="3028340367"/>
                    </a:ext>
                  </a:extLst>
                </a:gridCol>
                <a:gridCol w="2617567">
                  <a:extLst>
                    <a:ext uri="{9D8B030D-6E8A-4147-A177-3AD203B41FA5}">
                      <a16:colId xmlns:a16="http://schemas.microsoft.com/office/drawing/2014/main" val="345554095"/>
                    </a:ext>
                  </a:extLst>
                </a:gridCol>
                <a:gridCol w="1217665">
                  <a:extLst>
                    <a:ext uri="{9D8B030D-6E8A-4147-A177-3AD203B41FA5}">
                      <a16:colId xmlns:a16="http://schemas.microsoft.com/office/drawing/2014/main" val="1425381251"/>
                    </a:ext>
                  </a:extLst>
                </a:gridCol>
              </a:tblGrid>
              <a:tr h="28748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baseline="0" dirty="0" smtClean="0">
                          <a:effectLst/>
                        </a:rPr>
                        <a:t>  S</a:t>
                      </a:r>
                      <a:r>
                        <a:rPr lang="fr-FR" sz="1200" u="none" strike="noStrike" dirty="0" smtClean="0">
                          <a:effectLst/>
                        </a:rPr>
                        <a:t>ubventions</a:t>
                      </a:r>
                      <a:endParaRPr lang="fr-FR" sz="12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effectLst/>
                        </a:rPr>
                        <a:t>financeurs</a:t>
                      </a:r>
                      <a:endParaRPr lang="fr-FR" sz="1200" b="0" i="0" u="none" strike="noStrike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u="none" strike="noStrike" dirty="0">
                          <a:effectLst/>
                        </a:rPr>
                        <a:t>montant</a:t>
                      </a:r>
                      <a:endParaRPr lang="fr-FR" sz="1200" b="0" i="0" u="none" strike="noStrike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693143"/>
                  </a:ext>
                </a:extLst>
              </a:tr>
              <a:tr h="219649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Rose </a:t>
                      </a: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des Vents</a:t>
                      </a:r>
                      <a:endParaRPr lang="fr-FR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 smtClean="0">
                          <a:effectLst/>
                        </a:rPr>
                        <a:t>État </a:t>
                      </a:r>
                      <a:r>
                        <a:rPr lang="fr-FR" sz="1100" u="none" strike="noStrike" dirty="0">
                          <a:effectLst/>
                        </a:rPr>
                        <a:t>/ Région CPER et fonds vert</a:t>
                      </a:r>
                      <a:endParaRPr lang="fr-FR" sz="1100" b="0" i="0" u="none" strike="noStrike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1 554 227 €</a:t>
                      </a:r>
                      <a:endParaRPr lang="fr-FR" sz="1100" b="0" i="0" u="none" strike="noStrike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491493"/>
                  </a:ext>
                </a:extLst>
              </a:tr>
              <a:tr h="219649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Rose </a:t>
                      </a: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des Vents</a:t>
                      </a:r>
                      <a:endParaRPr lang="fr-FR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Département PTS</a:t>
                      </a:r>
                      <a:endParaRPr lang="fr-FR" sz="1100" b="0" i="0" u="none" strike="noStrike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125 000 €</a:t>
                      </a:r>
                      <a:endParaRPr lang="fr-FR" sz="1100" b="0" i="0" u="none" strike="noStrike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9190842"/>
                  </a:ext>
                </a:extLst>
              </a:tr>
              <a:tr h="219649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Rose </a:t>
                      </a: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des Vents</a:t>
                      </a:r>
                      <a:endParaRPr lang="fr-FR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MEL (solde)</a:t>
                      </a:r>
                      <a:endParaRPr lang="fr-FR" sz="1100" b="0" i="0" u="none" strike="noStrike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298 €</a:t>
                      </a:r>
                      <a:endParaRPr lang="fr-FR" sz="1100" b="0" i="0" u="none" strike="noStrike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8225009"/>
                  </a:ext>
                </a:extLst>
              </a:tr>
              <a:tr h="219649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CNB </a:t>
                      </a: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 chaufferie biomasse </a:t>
                      </a:r>
                      <a:endParaRPr lang="fr-FR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É</a:t>
                      </a:r>
                      <a:r>
                        <a:rPr lang="fr-FR" sz="1100" u="none" strike="noStrike" dirty="0" smtClean="0">
                          <a:effectLst/>
                        </a:rPr>
                        <a:t>tat </a:t>
                      </a:r>
                      <a:r>
                        <a:rPr lang="fr-FR" sz="1100" u="none" strike="noStrike" dirty="0">
                          <a:effectLst/>
                        </a:rPr>
                        <a:t>DSIL</a:t>
                      </a:r>
                      <a:endParaRPr lang="fr-FR" sz="1100" b="0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150 000 €</a:t>
                      </a:r>
                      <a:endParaRPr lang="fr-FR" sz="1100" b="0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933833"/>
                  </a:ext>
                </a:extLst>
              </a:tr>
              <a:tr h="219649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CNB </a:t>
                      </a: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 chaufferie biomasse </a:t>
                      </a:r>
                      <a:endParaRPr lang="fr-FR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MEL  </a:t>
                      </a:r>
                      <a:endParaRPr lang="fr-FR" sz="1100" b="0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130 751 €</a:t>
                      </a:r>
                      <a:endParaRPr lang="fr-FR" sz="1100" b="0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426746"/>
                  </a:ext>
                </a:extLst>
              </a:tr>
              <a:tr h="219649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Éclairage </a:t>
                      </a: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public</a:t>
                      </a:r>
                      <a:endParaRPr lang="fr-FR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MEL  </a:t>
                      </a:r>
                      <a:endParaRPr lang="fr-FR" sz="1100" b="0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19 024 €</a:t>
                      </a:r>
                      <a:endParaRPr lang="fr-FR" sz="1100" b="0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9145757"/>
                  </a:ext>
                </a:extLst>
              </a:tr>
              <a:tr h="219649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Maternelle </a:t>
                      </a: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Taine</a:t>
                      </a:r>
                      <a:endParaRPr lang="fr-FR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É</a:t>
                      </a:r>
                      <a:r>
                        <a:rPr lang="fr-FR" sz="1100" u="none" strike="noStrike" dirty="0" smtClean="0">
                          <a:effectLst/>
                        </a:rPr>
                        <a:t>tat </a:t>
                      </a:r>
                      <a:r>
                        <a:rPr lang="fr-FR" sz="1100" u="none" strike="noStrike" dirty="0">
                          <a:effectLst/>
                        </a:rPr>
                        <a:t>DPV </a:t>
                      </a:r>
                      <a:endParaRPr lang="fr-FR" sz="1100" b="0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283 333 €</a:t>
                      </a:r>
                      <a:endParaRPr lang="fr-FR" sz="1100" b="0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039913"/>
                  </a:ext>
                </a:extLst>
              </a:tr>
              <a:tr h="23063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Église </a:t>
                      </a: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Saint Pierre - Flers bourg</a:t>
                      </a:r>
                      <a:endParaRPr lang="fr-FR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P</a:t>
                      </a:r>
                      <a:r>
                        <a:rPr lang="fr-FR" sz="1100" u="none" strike="noStrike" dirty="0" smtClean="0">
                          <a:effectLst/>
                        </a:rPr>
                        <a:t>aroisse- </a:t>
                      </a:r>
                      <a:r>
                        <a:rPr lang="fr-FR" sz="1100" u="none" strike="noStrike" dirty="0">
                          <a:effectLst/>
                        </a:rPr>
                        <a:t>participation </a:t>
                      </a:r>
                      <a:endParaRPr lang="fr-FR" sz="1100" b="0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2 774 €</a:t>
                      </a:r>
                      <a:endParaRPr lang="fr-FR" sz="1100" b="0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4913232"/>
                  </a:ext>
                </a:extLst>
              </a:tr>
              <a:tr h="27456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u="none" strike="noStrike" dirty="0">
                          <a:effectLst/>
                        </a:rPr>
                        <a:t> 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u="none" strike="noStrike" dirty="0">
                          <a:effectLst/>
                        </a:rPr>
                        <a:t>TOTAL</a:t>
                      </a:r>
                      <a:endParaRPr lang="fr-FR" sz="1100" b="1" i="0" u="none" strike="noStrike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u="none" strike="noStrike" dirty="0">
                          <a:effectLst/>
                        </a:rPr>
                        <a:t>2 265 408 €</a:t>
                      </a:r>
                      <a:endParaRPr lang="fr-FR" sz="1100" b="1" i="0" u="none" strike="noStrike" dirty="0">
                        <a:solidFill>
                          <a:srgbClr val="365F9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099191"/>
                  </a:ext>
                </a:extLst>
              </a:tr>
            </a:tbl>
          </a:graphicData>
        </a:graphic>
      </p:graphicFrame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807239"/>
              </p:ext>
            </p:extLst>
          </p:nvPr>
        </p:nvGraphicFramePr>
        <p:xfrm>
          <a:off x="119941" y="4310199"/>
          <a:ext cx="4335170" cy="16884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6594">
                  <a:extLst>
                    <a:ext uri="{9D8B030D-6E8A-4147-A177-3AD203B41FA5}">
                      <a16:colId xmlns:a16="http://schemas.microsoft.com/office/drawing/2014/main" val="382922508"/>
                    </a:ext>
                  </a:extLst>
                </a:gridCol>
                <a:gridCol w="1904833">
                  <a:extLst>
                    <a:ext uri="{9D8B030D-6E8A-4147-A177-3AD203B41FA5}">
                      <a16:colId xmlns:a16="http://schemas.microsoft.com/office/drawing/2014/main" val="3248334451"/>
                    </a:ext>
                  </a:extLst>
                </a:gridCol>
                <a:gridCol w="1413743">
                  <a:extLst>
                    <a:ext uri="{9D8B030D-6E8A-4147-A177-3AD203B41FA5}">
                      <a16:colId xmlns:a16="http://schemas.microsoft.com/office/drawing/2014/main" val="2850939053"/>
                    </a:ext>
                  </a:extLst>
                </a:gridCol>
              </a:tblGrid>
              <a:tr h="258641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u="none" strike="noStrike" dirty="0" smtClean="0">
                          <a:effectLst/>
                        </a:rPr>
                        <a:t>  Cessions</a:t>
                      </a:r>
                      <a:endParaRPr lang="fr-F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u="none" strike="noStrike" dirty="0" smtClean="0">
                          <a:effectLst/>
                        </a:rPr>
                        <a:t>Objet de la cession</a:t>
                      </a:r>
                      <a:endParaRPr lang="fr-F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u="none" strike="noStrike" dirty="0">
                          <a:effectLst/>
                        </a:rPr>
                        <a:t>montant</a:t>
                      </a:r>
                      <a:endParaRPr lang="fr-F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213315"/>
                  </a:ext>
                </a:extLst>
              </a:tr>
              <a:tr h="268857"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fr-FR" sz="11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fr-FR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Immobilières</a:t>
                      </a:r>
                      <a:endParaRPr lang="fr-FR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u="none" strike="noStrike" dirty="0">
                          <a:effectLst/>
                        </a:rPr>
                        <a:t>56 rue de Lille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u="none" strike="noStrike">
                          <a:effectLst/>
                        </a:rPr>
                        <a:t>180 000 €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06168203"/>
                  </a:ext>
                </a:extLst>
              </a:tr>
              <a:tr h="25663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u="none" strike="noStrike" dirty="0">
                          <a:effectLst/>
                        </a:rPr>
                        <a:t> terrain rue </a:t>
                      </a:r>
                      <a:r>
                        <a:rPr lang="fr-FR" sz="1100" u="none" strike="noStrike" dirty="0" err="1">
                          <a:effectLst/>
                        </a:rPr>
                        <a:t>Mercouri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u="none" strike="noStrike" dirty="0">
                          <a:effectLst/>
                        </a:rPr>
                        <a:t>1 215 €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0853924"/>
                  </a:ext>
                </a:extLst>
              </a:tr>
              <a:tr h="25663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u="none" strike="noStrike" dirty="0">
                          <a:effectLst/>
                        </a:rPr>
                        <a:t>parcelle rue Colbert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u="none" strike="noStrike">
                          <a:effectLst/>
                        </a:rPr>
                        <a:t>112 740 €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5550166"/>
                  </a:ext>
                </a:extLst>
              </a:tr>
              <a:tr h="256637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Mobilières</a:t>
                      </a:r>
                      <a:endParaRPr lang="fr-FR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u="none" strike="noStrike" dirty="0">
                          <a:effectLst/>
                        </a:rPr>
                        <a:t>balayeuse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u="none" strike="noStrike" dirty="0">
                          <a:effectLst/>
                        </a:rPr>
                        <a:t>5 000 €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0269053"/>
                  </a:ext>
                </a:extLst>
              </a:tr>
              <a:tr h="391064"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800" u="none" strike="noStrike" dirty="0">
                          <a:effectLst/>
                        </a:rPr>
                        <a:t> </a:t>
                      </a:r>
                      <a:endParaRPr lang="fr-FR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1" u="none" strike="noStrike" dirty="0" smtClean="0">
                          <a:effectLst/>
                        </a:rPr>
                        <a:t>TOTAL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1" u="none" strike="noStrike" dirty="0">
                          <a:effectLst/>
                        </a:rPr>
                        <a:t>304 895 €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826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067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421338" y="1077891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2933154" y="6395029"/>
            <a:ext cx="5705748" cy="365125"/>
          </a:xfrm>
        </p:spPr>
        <p:txBody>
          <a:bodyPr rIns="0"/>
          <a:lstStyle/>
          <a:p>
            <a:pPr algn="r"/>
            <a:r>
              <a:rPr lang="fr-FR" sz="10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BUDGET PRIMITIF 2025 </a:t>
            </a:r>
          </a:p>
          <a:p>
            <a:pPr algn="r"/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32221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22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– 04/2025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421338" y="1761406"/>
            <a:ext cx="8313359" cy="370005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22217" y="596148"/>
            <a:ext cx="7036525" cy="459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70000"/>
              </a:lnSpc>
              <a:spcBef>
                <a:spcPct val="0"/>
              </a:spcBef>
            </a:pPr>
            <a:r>
              <a:rPr lang="fr-FR" sz="3200" dirty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INVESTISSEMENT </a:t>
            </a:r>
            <a:r>
              <a:rPr lang="fr-FR" sz="2800" dirty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DEPENSES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21338" y="1672046"/>
            <a:ext cx="84004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Projets d’investissement faisant l’objet d’un vote par 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opération :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556586"/>
              </p:ext>
            </p:extLst>
          </p:nvPr>
        </p:nvGraphicFramePr>
        <p:xfrm>
          <a:off x="2527299" y="2241069"/>
          <a:ext cx="4683397" cy="4051652"/>
        </p:xfrm>
        <a:graphic>
          <a:graphicData uri="http://schemas.openxmlformats.org/drawingml/2006/table">
            <a:tbl>
              <a:tblPr/>
              <a:tblGrid>
                <a:gridCol w="3388918">
                  <a:extLst>
                    <a:ext uri="{9D8B030D-6E8A-4147-A177-3AD203B41FA5}">
                      <a16:colId xmlns:a16="http://schemas.microsoft.com/office/drawing/2014/main" val="3349978676"/>
                    </a:ext>
                  </a:extLst>
                </a:gridCol>
                <a:gridCol w="1294479">
                  <a:extLst>
                    <a:ext uri="{9D8B030D-6E8A-4147-A177-3AD203B41FA5}">
                      <a16:colId xmlns:a16="http://schemas.microsoft.com/office/drawing/2014/main" val="983421864"/>
                    </a:ext>
                  </a:extLst>
                </a:gridCol>
              </a:tblGrid>
              <a:tr h="190189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Budget 2025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517394"/>
                  </a:ext>
                </a:extLst>
              </a:tr>
              <a:tr h="190189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201601 - PROJET CENTRE VILLE 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979 000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317776"/>
                  </a:ext>
                </a:extLst>
              </a:tr>
              <a:tr h="190189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201607- QUARTIER ANNAPPES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180 000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668634"/>
                  </a:ext>
                </a:extLst>
              </a:tr>
              <a:tr h="190189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201610 - VIDÉO PROTECTION 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570 000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0494914"/>
                  </a:ext>
                </a:extLst>
              </a:tr>
              <a:tr h="190189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201612 - ÉGLISE DE FLERS BOURG 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217 000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995343"/>
                  </a:ext>
                </a:extLst>
              </a:tr>
              <a:tr h="247872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201614- REAMENAGEMENT CNB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1 020 000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476715"/>
                  </a:ext>
                </a:extLst>
              </a:tr>
              <a:tr h="190189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201901 - ROSE DES VENTS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5 235 000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962644"/>
                  </a:ext>
                </a:extLst>
              </a:tr>
              <a:tr h="190189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202102  - FOS TENNIS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1 300 000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4709854"/>
                  </a:ext>
                </a:extLst>
              </a:tr>
              <a:tr h="190189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202201 - TRANSITION ENERGETIQUE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180 000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2716703"/>
                  </a:ext>
                </a:extLst>
              </a:tr>
              <a:tr h="190189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202202 - MUSEE DES MOULINS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245 000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837163"/>
                  </a:ext>
                </a:extLst>
              </a:tr>
              <a:tr h="190189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202301- QUARTIER RESIDENCE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235 000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443795"/>
                  </a:ext>
                </a:extLst>
              </a:tr>
              <a:tr h="190189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202302 - QUARTIER DU TRIOLO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165 000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646064"/>
                  </a:ext>
                </a:extLst>
              </a:tr>
              <a:tr h="190189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202401 - GS CHOPIN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100 000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958843"/>
                  </a:ext>
                </a:extLst>
              </a:tr>
              <a:tr h="190189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202403 - MAISON DE SANTE M.BRES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2 360 000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8248477"/>
                  </a:ext>
                </a:extLst>
              </a:tr>
              <a:tr h="190189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202501- VEGETALISATION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900 000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604683"/>
                  </a:ext>
                </a:extLst>
              </a:tr>
              <a:tr h="190189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202502- TERRAINS SYNTHETIQUES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2 480 000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3882960"/>
                  </a:ext>
                </a:extLst>
              </a:tr>
              <a:tr h="190189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202503- GROUPE SCOLAIRE CEZANNE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200 000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182896"/>
                  </a:ext>
                </a:extLst>
              </a:tr>
              <a:tr h="190189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Delib prog- ECLAIRAGE PUBLIC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392 000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3129404"/>
                  </a:ext>
                </a:extLst>
              </a:tr>
              <a:tr h="190189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Delib prog- POLE MULTIMODAL DE MONS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100 000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1083"/>
                  </a:ext>
                </a:extLst>
              </a:tr>
              <a:tr h="190189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Delib prog- AD AP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300 000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4085502"/>
                  </a:ext>
                </a:extLst>
              </a:tr>
              <a:tr h="190189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17 158 000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300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364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295243"/>
            <a:ext cx="8417861" cy="437043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LA DETTE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56621" y="895010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BUDGET PRIMITIF 2025 </a:t>
            </a: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23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– 04/2025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421338" y="1761406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40935"/>
              </p:ext>
            </p:extLst>
          </p:nvPr>
        </p:nvGraphicFramePr>
        <p:xfrm>
          <a:off x="644434" y="1121075"/>
          <a:ext cx="5738949" cy="2492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6548845" y="1121075"/>
            <a:ext cx="247323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 Le 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remboursement en capital représente 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fr-FR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5,9 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M€</a:t>
            </a:r>
          </a:p>
          <a:p>
            <a:pPr>
              <a:buFontTx/>
              <a:buChar char="-"/>
            </a:pPr>
            <a:endParaRPr lang="fr-FR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 L’encours 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moyen est de 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40 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M€ en 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2025</a:t>
            </a:r>
            <a:endParaRPr lang="fr-FR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endParaRPr lang="fr-FR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 Une 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dette à taux fixe à 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65,2%, 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avec un taux moyen de 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1,42%</a:t>
            </a:r>
            <a:endParaRPr lang="fr-FR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endParaRPr lang="fr-FR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 L’encours 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représente 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36,2 % 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des recettes réelles de fonctionnement</a:t>
            </a:r>
          </a:p>
        </p:txBody>
      </p:sp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5660738"/>
              </p:ext>
            </p:extLst>
          </p:nvPr>
        </p:nvGraphicFramePr>
        <p:xfrm>
          <a:off x="644434" y="3757353"/>
          <a:ext cx="5738949" cy="2739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5294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53907" y="636439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L’avancée des travaux de la Rose des Vents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53907" y="1321730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BUDGET PRIMITIF 2025 </a:t>
            </a: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24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– 04/2025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421338" y="1761406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077" y="1427130"/>
            <a:ext cx="6309912" cy="473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2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684476"/>
            <a:ext cx="7263317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La végétalisation des cours d’école</a:t>
            </a:r>
            <a:endParaRPr lang="fr-FR" sz="3200" dirty="0">
              <a:solidFill>
                <a:schemeClr val="bg1"/>
              </a:soli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8" y="1426629"/>
            <a:ext cx="159034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421338" y="1343395"/>
            <a:ext cx="5023498" cy="366918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0" indent="0">
              <a:buNone/>
            </a:pPr>
            <a:r>
              <a:rPr lang="fr-FR" sz="2400" dirty="0" smtClean="0">
                <a:solidFill>
                  <a:schemeClr val="bg1"/>
                </a:solidFill>
              </a:rPr>
              <a:t>La programmation et les </a:t>
            </a:r>
            <a:r>
              <a:rPr lang="fr-FR" sz="2400" dirty="0">
                <a:solidFill>
                  <a:schemeClr val="bg1"/>
                </a:solidFill>
              </a:rPr>
              <a:t>exemples </a:t>
            </a:r>
            <a:r>
              <a:rPr lang="fr-FR" sz="2400" dirty="0" smtClean="0">
                <a:solidFill>
                  <a:schemeClr val="bg1"/>
                </a:solidFill>
              </a:rPr>
              <a:t>de :</a:t>
            </a:r>
            <a:endParaRPr lang="fr-FR" sz="2400" dirty="0">
              <a:solidFill>
                <a:schemeClr val="bg1"/>
              </a:solidFill>
            </a:endParaRPr>
          </a:p>
          <a:p>
            <a:r>
              <a:rPr lang="fr-FR" sz="2400" dirty="0">
                <a:solidFill>
                  <a:schemeClr val="bg1"/>
                </a:solidFill>
              </a:rPr>
              <a:t>Maternelle Augustin Thierry</a:t>
            </a:r>
          </a:p>
          <a:p>
            <a:r>
              <a:rPr lang="fr-FR" sz="2400" dirty="0">
                <a:solidFill>
                  <a:schemeClr val="bg1"/>
                </a:solidFill>
              </a:rPr>
              <a:t>GS Calmette</a:t>
            </a:r>
          </a:p>
          <a:p>
            <a:r>
              <a:rPr lang="fr-FR" sz="2400" dirty="0">
                <a:solidFill>
                  <a:schemeClr val="bg1"/>
                </a:solidFill>
              </a:rPr>
              <a:t>GS Pablo Picasso</a:t>
            </a:r>
          </a:p>
          <a:p>
            <a:pPr marL="0" indent="0">
              <a:buNone/>
            </a:pPr>
            <a:endParaRPr lang="fr-FR" sz="2200" b="1" dirty="0" smtClean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endParaRPr lang="fr-FR" sz="2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0" indent="0">
              <a:buNone/>
            </a:pPr>
            <a:endParaRPr lang="fr-FR" sz="2200" b="1" dirty="0">
              <a:solidFill>
                <a:schemeClr val="bg1"/>
              </a:solidFill>
              <a:cs typeface="Poppins SemiBold" panose="00000700000000000000" pitchFamily="2" charset="0"/>
            </a:endParaRPr>
          </a:p>
          <a:p>
            <a:pPr marL="0" indent="0">
              <a:buNone/>
            </a:pPr>
            <a:endParaRPr lang="fr-FR" sz="2200" b="1" dirty="0" smtClean="0">
              <a:solidFill>
                <a:schemeClr val="bg1"/>
              </a:solidFill>
              <a:cs typeface="Poppins SemiBold" panose="00000700000000000000" pitchFamily="2" charset="0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1091293" y="3850489"/>
            <a:ext cx="4159976" cy="250586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000" dirty="0" smtClean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0" name="Sous-titre 2"/>
          <p:cNvSpPr txBox="1">
            <a:spLocks/>
          </p:cNvSpPr>
          <p:nvPr/>
        </p:nvSpPr>
        <p:spPr>
          <a:xfrm>
            <a:off x="7454537" y="571454"/>
            <a:ext cx="1373579" cy="1390349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fr-FR" sz="2400" b="1" dirty="0"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40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143577" y="966280"/>
            <a:ext cx="6493742" cy="350865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lnSpc>
                <a:spcPct val="70000"/>
              </a:lnSpc>
            </a:pPr>
            <a:r>
              <a:rPr lang="fr-FR" sz="2400" dirty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Calibri" panose="020F0502020204030204"/>
                <a:cs typeface="Poppins Light" panose="00000400000000000000" pitchFamily="2" charset="0"/>
              </a:rPr>
              <a:t>Bilan des travaux engagés depuis </a:t>
            </a:r>
            <a:r>
              <a:rPr lang="fr-FR" sz="2400" dirty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Calibri" panose="020F0502020204030204"/>
                <a:cs typeface="Poppins Light" panose="00000400000000000000" pitchFamily="2" charset="0"/>
              </a:rPr>
              <a:t>2022 et prévisions</a:t>
            </a:r>
            <a:endParaRPr lang="fr-FR" sz="24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Calibri" panose="020F0502020204030204"/>
              <a:cs typeface="Poppins Light" panose="00000400000000000000" pitchFamily="2" charset="0"/>
            </a:endParaRPr>
          </a:p>
        </p:txBody>
      </p:sp>
      <p:sp>
        <p:nvSpPr>
          <p:cNvPr id="7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880966" y="5582989"/>
            <a:ext cx="1543050" cy="273844"/>
          </a:xfrm>
        </p:spPr>
        <p:txBody>
          <a:bodyPr vert="horz" lIns="0" tIns="34290" rIns="68580" bIns="34290" rtlCol="0" anchor="ctr"/>
          <a:lstStyle/>
          <a:p>
            <a:pPr defTabSz="342900"/>
            <a:r>
              <a:rPr lang="fr-FR" b="1" dirty="0">
                <a:solidFill>
                  <a:prstClr val="black"/>
                </a:solidFill>
                <a:latin typeface="Calibri" panose="020F0502020204030204"/>
                <a:cs typeface="Poppins SemiBold" panose="00000700000000000000" pitchFamily="2" charset="0"/>
              </a:rPr>
              <a:t>Direction des espaces publics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  <a:cs typeface="Poppins SemiBold" panose="00000700000000000000" pitchFamily="2" charset="0"/>
              </a:rPr>
              <a:t> - 04/2025</a:t>
            </a:r>
            <a:endParaRPr lang="fr-FR" dirty="0">
              <a:solidFill>
                <a:prstClr val="black"/>
              </a:solidFill>
              <a:latin typeface="Calibri" panose="020F0502020204030204"/>
              <a:cs typeface="Poppins Light" panose="00000400000000000000" pitchFamily="2" charset="0"/>
            </a:endParaRPr>
          </a:p>
        </p:txBody>
      </p:sp>
      <p:sp>
        <p:nvSpPr>
          <p:cNvPr id="8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655462" y="5582989"/>
            <a:ext cx="4279311" cy="273844"/>
          </a:xfrm>
        </p:spPr>
        <p:txBody>
          <a:bodyPr vert="horz" lIns="68580" tIns="34290" rIns="0" bIns="34290" rtlCol="0" anchor="ctr"/>
          <a:lstStyle/>
          <a:p>
            <a:pPr algn="r" defTabSz="342900"/>
            <a:r>
              <a:rPr lang="fr-FR" dirty="0">
                <a:solidFill>
                  <a:prstClr val="black"/>
                </a:solidFill>
                <a:latin typeface="Calibri" panose="020F0502020204030204"/>
                <a:cs typeface="Poppins Light" panose="00000400000000000000" pitchFamily="2" charset="0"/>
              </a:rPr>
              <a:t>Déminéralisation et végétalisation des cours 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  <a:cs typeface="Poppins Light" panose="00000400000000000000" pitchFamily="2" charset="0"/>
              </a:rPr>
              <a:t>d’écoles</a:t>
            </a:r>
            <a:endParaRPr lang="fr-FR" sz="750" dirty="0">
              <a:solidFill>
                <a:prstClr val="black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846407"/>
              </p:ext>
            </p:extLst>
          </p:nvPr>
        </p:nvGraphicFramePr>
        <p:xfrm>
          <a:off x="536502" y="1294062"/>
          <a:ext cx="7499827" cy="4357857"/>
        </p:xfrm>
        <a:graphic>
          <a:graphicData uri="http://schemas.openxmlformats.org/drawingml/2006/table">
            <a:tbl>
              <a:tblPr/>
              <a:tblGrid>
                <a:gridCol w="1077396">
                  <a:extLst>
                    <a:ext uri="{9D8B030D-6E8A-4147-A177-3AD203B41FA5}">
                      <a16:colId xmlns:a16="http://schemas.microsoft.com/office/drawing/2014/main" val="2598444316"/>
                    </a:ext>
                  </a:extLst>
                </a:gridCol>
                <a:gridCol w="1077396">
                  <a:extLst>
                    <a:ext uri="{9D8B030D-6E8A-4147-A177-3AD203B41FA5}">
                      <a16:colId xmlns:a16="http://schemas.microsoft.com/office/drawing/2014/main" val="552650952"/>
                    </a:ext>
                  </a:extLst>
                </a:gridCol>
                <a:gridCol w="1077396">
                  <a:extLst>
                    <a:ext uri="{9D8B030D-6E8A-4147-A177-3AD203B41FA5}">
                      <a16:colId xmlns:a16="http://schemas.microsoft.com/office/drawing/2014/main" val="1486126925"/>
                    </a:ext>
                  </a:extLst>
                </a:gridCol>
                <a:gridCol w="1050904">
                  <a:extLst>
                    <a:ext uri="{9D8B030D-6E8A-4147-A177-3AD203B41FA5}">
                      <a16:colId xmlns:a16="http://schemas.microsoft.com/office/drawing/2014/main" val="3419779027"/>
                    </a:ext>
                  </a:extLst>
                </a:gridCol>
                <a:gridCol w="1077396">
                  <a:extLst>
                    <a:ext uri="{9D8B030D-6E8A-4147-A177-3AD203B41FA5}">
                      <a16:colId xmlns:a16="http://schemas.microsoft.com/office/drawing/2014/main" val="2539439460"/>
                    </a:ext>
                  </a:extLst>
                </a:gridCol>
                <a:gridCol w="1079605">
                  <a:extLst>
                    <a:ext uri="{9D8B030D-6E8A-4147-A177-3AD203B41FA5}">
                      <a16:colId xmlns:a16="http://schemas.microsoft.com/office/drawing/2014/main" val="1670695032"/>
                    </a:ext>
                  </a:extLst>
                </a:gridCol>
                <a:gridCol w="1059734">
                  <a:extLst>
                    <a:ext uri="{9D8B030D-6E8A-4147-A177-3AD203B41FA5}">
                      <a16:colId xmlns:a16="http://schemas.microsoft.com/office/drawing/2014/main" val="2057576023"/>
                    </a:ext>
                  </a:extLst>
                </a:gridCol>
              </a:tblGrid>
              <a:tr h="42362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Année</a:t>
                      </a:r>
                    </a:p>
                  </a:txBody>
                  <a:tcPr marL="6205" marR="6205" marT="6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Cours conditionnées selon intervention</a:t>
                      </a:r>
                      <a:r>
                        <a:rPr lang="fr-FR" sz="8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sur</a:t>
                      </a:r>
                      <a:r>
                        <a:rPr lang="fr-FR" sz="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les </a:t>
                      </a:r>
                      <a:r>
                        <a:rPr lang="fr-F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bâtiments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72599"/>
                  </a:ext>
                </a:extLst>
              </a:tr>
              <a:tr h="349105">
                <a:tc>
                  <a:txBody>
                    <a:bodyPr/>
                    <a:lstStyle/>
                    <a:p>
                      <a:pPr algn="ctr" fontAlgn="ctr"/>
                      <a:endParaRPr lang="fr-FR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Fait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Fait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Fait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Sous réserve </a:t>
                      </a:r>
                      <a:r>
                        <a:rPr lang="fr-FR" sz="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des offres issues de la consultation des entreprises</a:t>
                      </a:r>
                      <a:endParaRPr lang="fr-FR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Prévisionnel + </a:t>
                      </a:r>
                      <a:r>
                        <a:rPr lang="fr-FR" sz="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éventuels reports </a:t>
                      </a:r>
                      <a:r>
                        <a:rPr lang="fr-F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des écoles </a:t>
                      </a:r>
                      <a:r>
                        <a:rPr lang="fr-FR" sz="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non réalisés en </a:t>
                      </a:r>
                      <a:r>
                        <a:rPr lang="fr-F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012037"/>
                  </a:ext>
                </a:extLst>
              </a:tr>
              <a:tr h="423620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Écoles</a:t>
                      </a:r>
                      <a:endParaRPr lang="fr-FR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École Rameau élémentaire -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École 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Boris Vian élémentaire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École 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Toulouse Lautrec – élémentaire 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École 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Paul Fort - maternelle et élémentaire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École 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Rameau maternelle 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École 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Claude Bossuet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188288"/>
                  </a:ext>
                </a:extLst>
              </a:tr>
              <a:tr h="56482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École 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Verhaeren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 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Pierre et Marie Curie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Groupe scolaire Prévert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École </a:t>
                      </a:r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Albert 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Calmette - élémentaire et maternelle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 Mermoz – maternelle et élémentaire</a:t>
                      </a:r>
                      <a:endParaRPr lang="fr-F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École </a:t>
                      </a:r>
                      <a:r>
                        <a:rPr lang="fr-FR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Vandermeersch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maternelle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620584"/>
                  </a:ext>
                </a:extLst>
              </a:tr>
              <a:tr h="65442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 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Louise de Bettignies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Groupe scolaire La Fontaine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École 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Pablo Picasso - Maternelle et élémentaire + Crèche Nougatine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 Cézanne 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maternelle et </a:t>
                      </a:r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élémentaire</a:t>
                      </a:r>
                      <a:endParaRPr lang="fr-F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École 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Saint Exupéry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28434"/>
                  </a:ext>
                </a:extLst>
              </a:tr>
              <a:tr h="46340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 Verlaine 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</a:t>
                      </a:r>
                      <a:r>
                        <a:rPr lang="fr-FR" sz="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ère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phase)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Groupe scolaire Chopin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École 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Albert Camus - élémentaire et maternelle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GS </a:t>
                      </a:r>
                      <a:r>
                        <a:rPr lang="fr-FR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Chateaubriand - maternelle et élémentaire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École </a:t>
                      </a:r>
                      <a:r>
                        <a:rPr lang="fr-FR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Anatole France (maternelle et élémentaire)</a:t>
                      </a:r>
                    </a:p>
                    <a:p>
                      <a:endParaRPr lang="fr-FR" sz="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062207"/>
                  </a:ext>
                </a:extLst>
              </a:tr>
              <a:tr h="28241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Groupe scolaire René Clair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École </a:t>
                      </a:r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Taine 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élémentaire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École </a:t>
                      </a:r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Jules Verne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775377"/>
                  </a:ext>
                </a:extLst>
              </a:tr>
              <a:tr h="57155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Groupe scolaire Verlaine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École 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Chopin - suite </a:t>
                      </a:r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 travaux 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 (réfection du tapis d'enrobé)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École </a:t>
                      </a:r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Boris</a:t>
                      </a:r>
                      <a:r>
                        <a:rPr lang="fr-FR" sz="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Vian maternelle</a:t>
                      </a:r>
                      <a:endParaRPr lang="fr-F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833866"/>
                  </a:ext>
                </a:extLst>
              </a:tr>
              <a:tr h="571551">
                <a:tc vMerge="1">
                  <a:txBody>
                    <a:bodyPr/>
                    <a:lstStyle/>
                    <a:p>
                      <a:pPr algn="ctr" fontAlgn="ctr"/>
                      <a:endParaRPr lang="fr-FR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fr-F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École </a:t>
                      </a:r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Augustin Thierry</a:t>
                      </a:r>
                      <a:endParaRPr lang="fr-F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fr-F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3666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430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27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971600" y="116632"/>
            <a:ext cx="7200800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70000"/>
              </a:lnSpc>
              <a:spcBef>
                <a:spcPct val="0"/>
              </a:spcBef>
            </a:pPr>
            <a:r>
              <a:rPr lang="fr-FR" sz="3200" dirty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Maternelle Augustin </a:t>
            </a: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Thierry </a:t>
            </a:r>
            <a:r>
              <a:rPr lang="fr-FR" sz="3200" dirty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- </a:t>
            </a:r>
            <a:r>
              <a:rPr lang="fr-FR" sz="3200" dirty="0" err="1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Triolo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ea typeface="+mj-ea"/>
              <a:cs typeface="Poppins Light" panose="00000400000000000000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75" y="866647"/>
            <a:ext cx="5076056" cy="5024783"/>
          </a:xfrm>
          <a:prstGeom prst="rect">
            <a:avLst/>
          </a:prstGeom>
        </p:spPr>
      </p:pic>
      <p:cxnSp>
        <p:nvCxnSpPr>
          <p:cNvPr id="12" name="Connecteur droit avec flèche 11"/>
          <p:cNvCxnSpPr>
            <a:stCxn id="13" idx="1"/>
          </p:cNvCxnSpPr>
          <p:nvPr/>
        </p:nvCxnSpPr>
        <p:spPr>
          <a:xfrm flipH="1">
            <a:off x="1470219" y="2033785"/>
            <a:ext cx="5328592" cy="54667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798811" y="1879896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Espace apaisé</a:t>
            </a:r>
            <a:endParaRPr lang="fr-FR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6228641" y="1075904"/>
            <a:ext cx="2417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Espace Tables Pique-niques</a:t>
            </a:r>
            <a:endParaRPr lang="fr-FR" sz="1400" dirty="0"/>
          </a:p>
        </p:txBody>
      </p:sp>
      <p:cxnSp>
        <p:nvCxnSpPr>
          <p:cNvPr id="15" name="Connecteur droit avec flèche 14"/>
          <p:cNvCxnSpPr>
            <a:stCxn id="14" idx="1"/>
          </p:cNvCxnSpPr>
          <p:nvPr/>
        </p:nvCxnSpPr>
        <p:spPr>
          <a:xfrm flipH="1">
            <a:off x="1207097" y="1229793"/>
            <a:ext cx="5021544" cy="98281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>
            <a:off x="899592" y="1713746"/>
            <a:ext cx="936104" cy="42898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stCxn id="29" idx="1"/>
          </p:cNvCxnSpPr>
          <p:nvPr/>
        </p:nvCxnSpPr>
        <p:spPr>
          <a:xfrm flipH="1" flipV="1">
            <a:off x="1110179" y="3373535"/>
            <a:ext cx="4980030" cy="7865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6090209" y="3790703"/>
            <a:ext cx="2808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Cheminement pavés joint gazon reliant l’atrium, l’aire de jeux et la cour en enrobé</a:t>
            </a:r>
            <a:endParaRPr lang="fr-FR" sz="1400" dirty="0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161" y="2231975"/>
            <a:ext cx="1980728" cy="1485546"/>
          </a:xfrm>
          <a:prstGeom prst="rect">
            <a:avLst/>
          </a:prstGeom>
        </p:spPr>
      </p:pic>
      <p:sp>
        <p:nvSpPr>
          <p:cNvPr id="36" name="ZoneTexte 35"/>
          <p:cNvSpPr txBox="1"/>
          <p:nvPr/>
        </p:nvSpPr>
        <p:spPr>
          <a:xfrm>
            <a:off x="6095646" y="4833468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Renforcement de la haie par du lierre et des massifs arbustifs</a:t>
            </a:r>
            <a:endParaRPr lang="fr-FR" sz="1400" dirty="0"/>
          </a:p>
        </p:txBody>
      </p:sp>
      <p:cxnSp>
        <p:nvCxnSpPr>
          <p:cNvPr id="37" name="Connecteur droit avec flèche 36"/>
          <p:cNvCxnSpPr>
            <a:stCxn id="36" idx="1"/>
          </p:cNvCxnSpPr>
          <p:nvPr/>
        </p:nvCxnSpPr>
        <p:spPr>
          <a:xfrm flipH="1" flipV="1">
            <a:off x="1182188" y="4872266"/>
            <a:ext cx="4913458" cy="2228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212676" y="720838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85324" y="6311886"/>
            <a:ext cx="1768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cs typeface="Poppins SemiBold" panose="00000700000000000000" pitchFamily="2" charset="0"/>
              </a:rPr>
              <a:t>SERVICE DES FINANCES</a:t>
            </a:r>
            <a:r>
              <a:rPr lang="fr-FR" sz="1200" dirty="0">
                <a:cs typeface="Poppins SemiBold" panose="00000700000000000000" pitchFamily="2" charset="0"/>
              </a:rPr>
              <a:t> </a:t>
            </a:r>
            <a:r>
              <a:rPr lang="fr-FR" sz="1200" dirty="0" smtClean="0">
                <a:cs typeface="Poppins SemiBold" panose="00000700000000000000" pitchFamily="2" charset="0"/>
              </a:rPr>
              <a:t>–</a:t>
            </a:r>
          </a:p>
          <a:p>
            <a:r>
              <a:rPr lang="fr-FR" sz="1200" dirty="0" smtClean="0">
                <a:cs typeface="Poppins SemiBold" panose="00000700000000000000" pitchFamily="2" charset="0"/>
              </a:rPr>
              <a:t> </a:t>
            </a:r>
            <a:r>
              <a:rPr lang="fr-FR" sz="1200" dirty="0">
                <a:cs typeface="Poppins SemiBold" panose="00000700000000000000" pitchFamily="2" charset="0"/>
              </a:rPr>
              <a:t>04/2025</a:t>
            </a:r>
            <a:endParaRPr lang="fr-FR" sz="1200" dirty="0"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610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z="1800" b="1" i="1" smtClean="0"/>
              <a:t>28</a:t>
            </a:fld>
            <a:endParaRPr lang="fr-FR" sz="1800" b="1" i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90" y="983740"/>
            <a:ext cx="5746842" cy="479715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466698" y="3938864"/>
            <a:ext cx="1955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Espace Potager</a:t>
            </a:r>
            <a:endParaRPr lang="fr-FR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6487477" y="3358747"/>
            <a:ext cx="2471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Mares clôturées connectées noue</a:t>
            </a:r>
            <a:endParaRPr lang="fr-FR" sz="1400" dirty="0"/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2310922" y="3668917"/>
            <a:ext cx="4164984" cy="24046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>
            <a:off x="2526948" y="3083966"/>
            <a:ext cx="3944354" cy="52394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6559656" y="5411560"/>
            <a:ext cx="1955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Espace Multisport</a:t>
            </a:r>
            <a:endParaRPr lang="fr-FR" sz="1400" dirty="0"/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3595788" y="5061960"/>
            <a:ext cx="2892734" cy="50348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6466698" y="2880030"/>
            <a:ext cx="1955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Espace apaisé</a:t>
            </a:r>
            <a:endParaRPr lang="fr-FR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6508803" y="4939165"/>
            <a:ext cx="1955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Espace verger</a:t>
            </a:r>
            <a:endParaRPr lang="fr-FR" sz="1400" dirty="0"/>
          </a:p>
        </p:txBody>
      </p:sp>
      <p:cxnSp>
        <p:nvCxnSpPr>
          <p:cNvPr id="15" name="Connecteur droit avec flèche 14"/>
          <p:cNvCxnSpPr/>
          <p:nvPr/>
        </p:nvCxnSpPr>
        <p:spPr>
          <a:xfrm flipH="1" flipV="1">
            <a:off x="4327146" y="4877294"/>
            <a:ext cx="2173069" cy="20959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>
            <a:off x="4111122" y="4098754"/>
            <a:ext cx="2364784" cy="8945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6559656" y="4432938"/>
            <a:ext cx="1955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Espace Tables</a:t>
            </a:r>
            <a:endParaRPr lang="fr-FR" sz="1400" dirty="0"/>
          </a:p>
        </p:txBody>
      </p:sp>
      <p:cxnSp>
        <p:nvCxnSpPr>
          <p:cNvPr id="22" name="Connecteur droit avec flèche 21"/>
          <p:cNvCxnSpPr/>
          <p:nvPr/>
        </p:nvCxnSpPr>
        <p:spPr>
          <a:xfrm flipH="1" flipV="1">
            <a:off x="2742970" y="4168738"/>
            <a:ext cx="3757245" cy="41808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6487477" y="505720"/>
            <a:ext cx="24469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Noue coupant la cour en deux protégée par une clôture. Passage par caillebotis</a:t>
            </a:r>
            <a:endParaRPr lang="fr-FR" sz="1400" dirty="0"/>
          </a:p>
        </p:txBody>
      </p:sp>
      <p:cxnSp>
        <p:nvCxnSpPr>
          <p:cNvPr id="28" name="Connecteur droit avec flèche 27"/>
          <p:cNvCxnSpPr>
            <a:stCxn id="27" idx="1"/>
          </p:cNvCxnSpPr>
          <p:nvPr/>
        </p:nvCxnSpPr>
        <p:spPr>
          <a:xfrm flipH="1">
            <a:off x="2915817" y="875052"/>
            <a:ext cx="3571660" cy="80761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6500215" y="2486783"/>
            <a:ext cx="1955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Jeux </a:t>
            </a:r>
            <a:r>
              <a:rPr lang="fr-FR" sz="1400" dirty="0"/>
              <a:t>existant</a:t>
            </a:r>
          </a:p>
        </p:txBody>
      </p:sp>
      <p:cxnSp>
        <p:nvCxnSpPr>
          <p:cNvPr id="32" name="Connecteur droit avec flèche 31"/>
          <p:cNvCxnSpPr/>
          <p:nvPr/>
        </p:nvCxnSpPr>
        <p:spPr>
          <a:xfrm flipH="1">
            <a:off x="1878875" y="2771825"/>
            <a:ext cx="4587823" cy="28717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893305" y="40350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GS Calmette - </a:t>
            </a:r>
            <a:r>
              <a:rPr lang="fr-FR" sz="3200" dirty="0" err="1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Cousinerie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ea typeface="+mj-ea"/>
              <a:cs typeface="Poppins Light" panose="00000400000000000000" pitchFamily="2" charset="0"/>
            </a:endParaRP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600" y="1200722"/>
            <a:ext cx="1045505" cy="1045505"/>
          </a:xfrm>
          <a:prstGeom prst="rect">
            <a:avLst/>
          </a:prstGeom>
        </p:spPr>
      </p:pic>
      <p:cxnSp>
        <p:nvCxnSpPr>
          <p:cNvPr id="60" name="Connecteur droit 59"/>
          <p:cNvCxnSpPr/>
          <p:nvPr/>
        </p:nvCxnSpPr>
        <p:spPr>
          <a:xfrm>
            <a:off x="212676" y="720838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2440640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BUDGET PRIMITIF 2025 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31" y="6337218"/>
            <a:ext cx="1749704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1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29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50" y="786244"/>
            <a:ext cx="4468459" cy="5887497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971600" y="116632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G.S Pablo Picasso – La Crèche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430" y="3538355"/>
            <a:ext cx="1296144" cy="193495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159" y="1741524"/>
            <a:ext cx="1866686" cy="140001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126159" y="5067500"/>
            <a:ext cx="1955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Espace Atrium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123145" y="2956354"/>
            <a:ext cx="1955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Assise bois autours de l’arbre</a:t>
            </a:r>
            <a:endParaRPr lang="fr-FR" dirty="0"/>
          </a:p>
        </p:txBody>
      </p:sp>
      <p:cxnSp>
        <p:nvCxnSpPr>
          <p:cNvPr id="13" name="Connecteur droit avec flèche 12"/>
          <p:cNvCxnSpPr>
            <a:stCxn id="11" idx="1"/>
          </p:cNvCxnSpPr>
          <p:nvPr/>
        </p:nvCxnSpPr>
        <p:spPr>
          <a:xfrm flipH="1" flipV="1">
            <a:off x="1475656" y="2236061"/>
            <a:ext cx="3647489" cy="104345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20" idx="1"/>
          </p:cNvCxnSpPr>
          <p:nvPr/>
        </p:nvCxnSpPr>
        <p:spPr>
          <a:xfrm flipH="1">
            <a:off x="1475656" y="4335093"/>
            <a:ext cx="3650503" cy="269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5132646" y="2194253"/>
            <a:ext cx="1955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Espace Multisport</a:t>
            </a:r>
            <a:endParaRPr lang="fr-FR" dirty="0"/>
          </a:p>
        </p:txBody>
      </p:sp>
      <p:cxnSp>
        <p:nvCxnSpPr>
          <p:cNvPr id="18" name="Connecteur droit avec flèche 17"/>
          <p:cNvCxnSpPr>
            <a:stCxn id="17" idx="1"/>
          </p:cNvCxnSpPr>
          <p:nvPr/>
        </p:nvCxnSpPr>
        <p:spPr>
          <a:xfrm flipH="1" flipV="1">
            <a:off x="2555776" y="2369549"/>
            <a:ext cx="2576870" cy="937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5126159" y="3734928"/>
            <a:ext cx="1955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Muret autour de l’espace vert (protection des arbres</a:t>
            </a:r>
            <a:endParaRPr lang="fr-FR" dirty="0"/>
          </a:p>
        </p:txBody>
      </p:sp>
      <p:cxnSp>
        <p:nvCxnSpPr>
          <p:cNvPr id="24" name="Connecteur droit avec flèche 23"/>
          <p:cNvCxnSpPr/>
          <p:nvPr/>
        </p:nvCxnSpPr>
        <p:spPr>
          <a:xfrm flipH="1">
            <a:off x="2267744" y="5285376"/>
            <a:ext cx="2827107" cy="37587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5134946" y="822403"/>
            <a:ext cx="3266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Reprise de la clôture + plantation (haies lierres)</a:t>
            </a:r>
            <a:endParaRPr lang="fr-FR" dirty="0"/>
          </a:p>
        </p:txBody>
      </p:sp>
      <p:cxnSp>
        <p:nvCxnSpPr>
          <p:cNvPr id="22" name="Connecteur droit avec flèche 21"/>
          <p:cNvCxnSpPr/>
          <p:nvPr/>
        </p:nvCxnSpPr>
        <p:spPr>
          <a:xfrm flipH="1">
            <a:off x="3131840" y="1129528"/>
            <a:ext cx="2000806" cy="26944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>
            <a:off x="2967931" y="1264252"/>
            <a:ext cx="199520" cy="2925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>
            <a:off x="2267744" y="786244"/>
            <a:ext cx="899707" cy="4898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H="1" flipV="1">
            <a:off x="1683347" y="799220"/>
            <a:ext cx="1294532" cy="73927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565" y="6384417"/>
            <a:ext cx="5846571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53907" y="636439"/>
            <a:ext cx="8417861" cy="80393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Une construction budgétaire marquée par l’incertitude économique et géopolitique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351670" y="1456606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609953" cy="365125"/>
          </a:xfrm>
        </p:spPr>
        <p:txBody>
          <a:bodyPr rIns="0"/>
          <a:lstStyle/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BUDGET PRIMITIF 2025 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3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- 04/2025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351670" y="1568162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51670" y="1827243"/>
            <a:ext cx="82872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tx2">
                    <a:lumMod val="75000"/>
                  </a:schemeClr>
                </a:solidFill>
              </a:rPr>
              <a:t>Loi de finances votée tardivement avec la mise en place d’une loi de finances spéciale.</a:t>
            </a:r>
          </a:p>
          <a:p>
            <a:endParaRPr lang="fr-FR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tx2">
                    <a:lumMod val="75000"/>
                  </a:schemeClr>
                </a:solidFill>
              </a:rPr>
              <a:t>L’augmentation du déficit public et une dette très élevée en France.</a:t>
            </a:r>
          </a:p>
          <a:p>
            <a:endParaRPr lang="fr-FR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tx2">
                    <a:lumMod val="75000"/>
                  </a:schemeClr>
                </a:solidFill>
              </a:rPr>
              <a:t>Des perspectives géopolitiques inquiétantes.</a:t>
            </a:r>
          </a:p>
          <a:p>
            <a:endParaRPr lang="fr-FR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fr-FR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4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328175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Fos Tennis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90367" y="912426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BUDGET PRIMITIF 2025 </a:t>
            </a: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30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– 04/2025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421338" y="1761406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40" y="1017045"/>
            <a:ext cx="5680776" cy="252496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144" y="3726765"/>
            <a:ext cx="5630805" cy="2629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ZoneTexte 20"/>
          <p:cNvSpPr txBox="1"/>
          <p:nvPr/>
        </p:nvSpPr>
        <p:spPr>
          <a:xfrm>
            <a:off x="1016884" y="5203489"/>
            <a:ext cx="2139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ea typeface="+mj-ea"/>
                <a:cs typeface="Poppins Light" panose="00000400000000000000" pitchFamily="2" charset="0"/>
              </a:rPr>
              <a:t>Club house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ea typeface="+mj-ea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22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328175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Travaux d’aménagement du boulevard Van-Gogh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90367" y="912426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BUDGET PRIMITIF 2025 </a:t>
            </a: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31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867046" y="6346736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– 04/2025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421338" y="1761406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14036" r="-1602" b="17368"/>
          <a:stretch/>
        </p:blipFill>
        <p:spPr>
          <a:xfrm>
            <a:off x="120080" y="1105987"/>
            <a:ext cx="5029635" cy="4153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268" y="2803313"/>
            <a:ext cx="4394924" cy="3296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963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328175"/>
            <a:ext cx="8417861" cy="437043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Travaux CNB - </a:t>
            </a:r>
            <a:r>
              <a:rPr lang="fr-FR" sz="3200" dirty="0" err="1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Ombrières</a:t>
            </a: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 et chaufferie bois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90367" y="912426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BUDGET PRIMITIF 2025 </a:t>
            </a: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32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– 04/2025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421338" y="1761406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393" y="2603862"/>
            <a:ext cx="4708435" cy="3531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38" y="1133590"/>
            <a:ext cx="4481588" cy="3361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18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328175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Musée des Moulins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90367" y="912426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BUDGET PRIMITIF 2025 </a:t>
            </a: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33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– 04/2025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421338" y="1761406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38" y="1114859"/>
            <a:ext cx="8217564" cy="497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1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319466"/>
            <a:ext cx="8417861" cy="437043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Maison de Santé M. </a:t>
            </a:r>
            <a:r>
              <a:rPr lang="fr-FR" sz="3200" dirty="0" err="1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Brès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90367" y="912426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BUDGET PRIMITIF 2025 </a:t>
            </a: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34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– 04/2025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421338" y="1761406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38" y="1297577"/>
            <a:ext cx="8619405" cy="398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3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53907" y="636439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CONCLUSION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53907" y="1321730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sz="1000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BUDGET PRIMITIF 2025 </a:t>
            </a: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35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– 04/2025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421338" y="1761406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53907" y="1761406"/>
            <a:ext cx="81849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Villeneuve d’Ascq a su construire un budget équilibré, tant en fonctionnement qu’en investissement tout en conservant son autofinancement. Cet équilibre permet de garantir 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endParaRPr lang="fr-FR" dirty="0">
              <a:solidFill>
                <a:schemeClr val="tx2">
                  <a:lumMod val="75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Le maintien des politiques publiques prioritaires que sont la ville nature et nourricière, la ville solidaire avec un haut niveau de service public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La poursuite d’un programme pluriannuel d’investissement de rénovation et de modernisation du 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patrimoine</a:t>
            </a:r>
          </a:p>
          <a:p>
            <a:pPr lvl="0"/>
            <a:endParaRPr lang="fr-FR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Ainsi, la 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Ville 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poursuit ses engagements avec une gestion financière rigoureuse et responsable.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266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3109674"/>
            <a:ext cx="9144000" cy="722505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</a:pPr>
            <a:r>
              <a:rPr lang="fr-FR" sz="5400" dirty="0" smtClean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MERCI DE VOTRE ATTENTION</a:t>
            </a:r>
            <a:endParaRPr lang="fr-FR" sz="5400" dirty="0">
              <a:solidFill>
                <a:schemeClr val="bg1"/>
              </a:solidFill>
              <a:latin typeface="+mn-lt"/>
              <a:cs typeface="Poppins Light" panose="00000400000000000000" pitchFamily="2" charset="0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1091293" y="3850489"/>
            <a:ext cx="4159976" cy="250586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000" dirty="0" smtClean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09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684476"/>
            <a:ext cx="8049331" cy="1471172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BP 2025</a:t>
            </a:r>
          </a:p>
          <a:p>
            <a:pPr>
              <a:lnSpc>
                <a:spcPct val="70000"/>
              </a:lnSpc>
            </a:pPr>
            <a:endParaRPr lang="fr-FR" sz="3200" dirty="0">
              <a:solidFill>
                <a:schemeClr val="bg1"/>
              </a:solidFill>
              <a:latin typeface="+mn-lt"/>
              <a:cs typeface="Poppins Light" panose="00000400000000000000" pitchFamily="2" charset="0"/>
            </a:endParaRPr>
          </a:p>
          <a:p>
            <a:pPr>
              <a:lnSpc>
                <a:spcPct val="70000"/>
              </a:lnSpc>
            </a:pPr>
            <a:endParaRPr lang="fr-FR" sz="3200" dirty="0" smtClean="0">
              <a:solidFill>
                <a:schemeClr val="bg1"/>
              </a:solidFill>
              <a:latin typeface="+mn-lt"/>
              <a:cs typeface="Poppins Light" panose="00000400000000000000" pitchFamily="2" charset="0"/>
            </a:endParaRPr>
          </a:p>
          <a:p>
            <a:pPr>
              <a:lnSpc>
                <a:spcPct val="70000"/>
              </a:lnSpc>
            </a:pPr>
            <a:r>
              <a:rPr lang="fr-FR" sz="3200" dirty="0" smtClean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 SECTION DE FONCTIONNEMENT</a:t>
            </a:r>
            <a:endParaRPr lang="fr-FR" sz="3200" dirty="0">
              <a:solidFill>
                <a:schemeClr val="bg1"/>
              </a:soli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8" y="2598063"/>
            <a:ext cx="159034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ous-titre 2"/>
          <p:cNvSpPr txBox="1">
            <a:spLocks/>
          </p:cNvSpPr>
          <p:nvPr/>
        </p:nvSpPr>
        <p:spPr>
          <a:xfrm>
            <a:off x="1091293" y="3850489"/>
            <a:ext cx="4159976" cy="250586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000" dirty="0" smtClean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0" name="Sous-titre 2"/>
          <p:cNvSpPr txBox="1">
            <a:spLocks/>
          </p:cNvSpPr>
          <p:nvPr/>
        </p:nvSpPr>
        <p:spPr>
          <a:xfrm>
            <a:off x="7454537" y="571454"/>
            <a:ext cx="1373579" cy="1390349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fr-FR" sz="2400" b="1" dirty="0"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06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16836" y="381325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BP 2025 : données d’ensemble 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351670" y="1456606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5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- 04/2025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351670" y="1568162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sp>
        <p:nvSpPr>
          <p:cNvPr id="12" name="Espace réservé du pied de page 15"/>
          <p:cNvSpPr txBox="1">
            <a:spLocks/>
          </p:cNvSpPr>
          <p:nvPr/>
        </p:nvSpPr>
        <p:spPr>
          <a:xfrm>
            <a:off x="3028949" y="6356351"/>
            <a:ext cx="560995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00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BUDGET PRIMITIF 2025 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9198428"/>
              </p:ext>
            </p:extLst>
          </p:nvPr>
        </p:nvGraphicFramePr>
        <p:xfrm>
          <a:off x="316836" y="1812174"/>
          <a:ext cx="4606833" cy="3822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4958503" y="1812174"/>
            <a:ext cx="41854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000" dirty="0" smtClean="0">
                <a:solidFill>
                  <a:schemeClr val="tx2">
                    <a:lumMod val="75000"/>
                  </a:schemeClr>
                </a:solidFill>
              </a:rPr>
              <a:t>    l’évolution </a:t>
            </a:r>
            <a:r>
              <a:rPr lang="fr-FR" sz="2000" dirty="0">
                <a:solidFill>
                  <a:schemeClr val="tx2">
                    <a:lumMod val="75000"/>
                  </a:schemeClr>
                </a:solidFill>
              </a:rPr>
              <a:t>des dépenses tient </a:t>
            </a:r>
            <a:r>
              <a:rPr lang="fr-FR" sz="2000" dirty="0" smtClean="0">
                <a:solidFill>
                  <a:schemeClr val="tx2">
                    <a:lumMod val="75000"/>
                  </a:schemeClr>
                </a:solidFill>
              </a:rPr>
              <a:t>compte:</a:t>
            </a:r>
            <a:endParaRPr lang="fr-FR" sz="2000" dirty="0">
              <a:solidFill>
                <a:schemeClr val="tx2">
                  <a:lumMod val="75000"/>
                </a:schemeClr>
              </a:solidFill>
            </a:endParaRPr>
          </a:p>
          <a:p>
            <a:pPr marL="573786" lvl="3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2">
                    <a:lumMod val="75000"/>
                  </a:schemeClr>
                </a:solidFill>
              </a:rPr>
              <a:t>du coût de l’énergie contenu</a:t>
            </a:r>
          </a:p>
          <a:p>
            <a:pPr marL="573786" lvl="3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2">
                    <a:lumMod val="75000"/>
                  </a:schemeClr>
                </a:solidFill>
              </a:rPr>
              <a:t>des besoins en termes de RH</a:t>
            </a:r>
          </a:p>
          <a:p>
            <a:pPr marL="573786" lvl="3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2">
                    <a:lumMod val="75000"/>
                  </a:schemeClr>
                </a:solidFill>
              </a:rPr>
              <a:t>du soutien au secteur associatif</a:t>
            </a:r>
          </a:p>
          <a:p>
            <a:pPr marL="288036" lvl="3"/>
            <a:endParaRPr lang="fr-FR" sz="2000" dirty="0">
              <a:solidFill>
                <a:schemeClr val="tx2">
                  <a:lumMod val="75000"/>
                </a:schemeClr>
              </a:solidFill>
            </a:endParaRPr>
          </a:p>
          <a:p>
            <a:pPr marL="288036" lvl="3" indent="0">
              <a:buNone/>
            </a:pPr>
            <a:endParaRPr lang="fr-FR" sz="20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2000" dirty="0">
                <a:solidFill>
                  <a:schemeClr val="tx2">
                    <a:lumMod val="75000"/>
                  </a:schemeClr>
                </a:solidFill>
              </a:rPr>
              <a:t>l’évolution des recettes tient </a:t>
            </a:r>
            <a:r>
              <a:rPr lang="fr-FR" sz="2000" dirty="0" smtClean="0">
                <a:solidFill>
                  <a:schemeClr val="tx2">
                    <a:lumMod val="75000"/>
                  </a:schemeClr>
                </a:solidFill>
              </a:rPr>
              <a:t>compte:</a:t>
            </a:r>
            <a:endParaRPr lang="fr-FR" sz="2000" dirty="0">
              <a:solidFill>
                <a:schemeClr val="tx2">
                  <a:lumMod val="75000"/>
                </a:schemeClr>
              </a:solidFill>
            </a:endParaRPr>
          </a:p>
          <a:p>
            <a:pPr marL="573786" lvl="3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2">
                    <a:lumMod val="75000"/>
                  </a:schemeClr>
                </a:solidFill>
              </a:rPr>
              <a:t>de l’évolution des bases</a:t>
            </a:r>
          </a:p>
          <a:p>
            <a:pPr marL="573786" lvl="3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2">
                    <a:lumMod val="75000"/>
                  </a:schemeClr>
                </a:solidFill>
              </a:rPr>
              <a:t>d</a:t>
            </a:r>
            <a:r>
              <a:rPr lang="fr-FR" sz="2000" dirty="0" smtClean="0">
                <a:solidFill>
                  <a:schemeClr val="tx2">
                    <a:lumMod val="75000"/>
                  </a:schemeClr>
                </a:solidFill>
              </a:rPr>
              <a:t>e l’augmentation des </a:t>
            </a:r>
            <a:r>
              <a:rPr lang="fr-FR" sz="2000" dirty="0">
                <a:solidFill>
                  <a:schemeClr val="tx2">
                    <a:lumMod val="75000"/>
                  </a:schemeClr>
                </a:solidFill>
              </a:rPr>
              <a:t>produits des services</a:t>
            </a:r>
          </a:p>
        </p:txBody>
      </p:sp>
    </p:spTree>
    <p:extLst>
      <p:ext uri="{BB962C8B-B14F-4D97-AF65-F5344CB8AC3E}">
        <p14:creationId xmlns:p14="http://schemas.microsoft.com/office/powerpoint/2010/main" val="104062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21338" y="684476"/>
            <a:ext cx="8049331" cy="1815882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BP 2025</a:t>
            </a:r>
          </a:p>
          <a:p>
            <a:pPr>
              <a:lnSpc>
                <a:spcPct val="70000"/>
              </a:lnSpc>
            </a:pPr>
            <a:endParaRPr lang="fr-FR" sz="3200" dirty="0">
              <a:solidFill>
                <a:schemeClr val="bg1"/>
              </a:solidFill>
              <a:latin typeface="+mn-lt"/>
              <a:cs typeface="Poppins Light" panose="00000400000000000000" pitchFamily="2" charset="0"/>
            </a:endParaRPr>
          </a:p>
          <a:p>
            <a:pPr>
              <a:lnSpc>
                <a:spcPct val="70000"/>
              </a:lnSpc>
            </a:pPr>
            <a:endParaRPr lang="fr-FR" sz="3200" dirty="0" smtClean="0">
              <a:solidFill>
                <a:schemeClr val="bg1"/>
              </a:solidFill>
              <a:latin typeface="+mn-lt"/>
              <a:cs typeface="Poppins Light" panose="00000400000000000000" pitchFamily="2" charset="0"/>
            </a:endParaRPr>
          </a:p>
          <a:p>
            <a:pPr>
              <a:lnSpc>
                <a:spcPct val="70000"/>
              </a:lnSpc>
            </a:pPr>
            <a:r>
              <a:rPr lang="fr-FR" sz="3200" dirty="0" smtClean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 SECTION DE FONCTIONNEMENT</a:t>
            </a:r>
          </a:p>
          <a:p>
            <a:pPr>
              <a:lnSpc>
                <a:spcPct val="70000"/>
              </a:lnSpc>
            </a:pPr>
            <a:r>
              <a:rPr lang="fr-FR" sz="3200" dirty="0" smtClean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 RECETTES</a:t>
            </a:r>
            <a:endParaRPr lang="fr-FR" sz="3200" dirty="0">
              <a:solidFill>
                <a:schemeClr val="bg1"/>
              </a:soli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21338" y="2598063"/>
            <a:ext cx="159034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ous-titre 2"/>
          <p:cNvSpPr txBox="1">
            <a:spLocks/>
          </p:cNvSpPr>
          <p:nvPr/>
        </p:nvSpPr>
        <p:spPr>
          <a:xfrm>
            <a:off x="1091293" y="3850489"/>
            <a:ext cx="4159976" cy="250586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000" dirty="0" smtClean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0" name="Sous-titre 2"/>
          <p:cNvSpPr txBox="1">
            <a:spLocks/>
          </p:cNvSpPr>
          <p:nvPr/>
        </p:nvSpPr>
        <p:spPr>
          <a:xfrm>
            <a:off x="7454537" y="571454"/>
            <a:ext cx="1373579" cy="1390349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fr-FR" sz="2400" b="1" dirty="0"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69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16836" y="381325"/>
            <a:ext cx="8417861" cy="80393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FONCTIONNEMENT RECETTES</a:t>
            </a:r>
          </a:p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Répartition d’un montant de 110,9 M€ 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351670" y="1456606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7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- 04/2025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12" name="Espace réservé du pied de page 15"/>
          <p:cNvSpPr txBox="1">
            <a:spLocks/>
          </p:cNvSpPr>
          <p:nvPr/>
        </p:nvSpPr>
        <p:spPr>
          <a:xfrm>
            <a:off x="3028949" y="6356351"/>
            <a:ext cx="560995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BUDGET PRIMITIF 2025 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8" name="Imag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34" y="2029097"/>
            <a:ext cx="7559040" cy="3986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05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16836" y="381325"/>
            <a:ext cx="8417861" cy="80393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FONCTIONNEMENT RECETTES</a:t>
            </a:r>
          </a:p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Recettes fiscales 77 M€ 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351670" y="1456606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8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- 04/2025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12" name="Espace réservé du pied de page 15"/>
          <p:cNvSpPr txBox="1">
            <a:spLocks/>
          </p:cNvSpPr>
          <p:nvPr/>
        </p:nvSpPr>
        <p:spPr>
          <a:xfrm>
            <a:off x="3028949" y="6356351"/>
            <a:ext cx="560995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BUDGET PRIMITIF 2025 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9475788"/>
              </p:ext>
            </p:extLst>
          </p:nvPr>
        </p:nvGraphicFramePr>
        <p:xfrm>
          <a:off x="219613" y="1830791"/>
          <a:ext cx="6120540" cy="425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6340154" y="1772341"/>
            <a:ext cx="27077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Une revalorisation des bases de 1,7%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Une majoration de la THRS estimée à 320 K€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Un maintien du produit de taxe sur les droits de mutation dû à la reprise des cessions immobilières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fr-FR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7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16836" y="381325"/>
            <a:ext cx="8417861" cy="80393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FONCTIONNEMENT RECETTES</a:t>
            </a:r>
          </a:p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Dotations et participations 27 M€ 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351670" y="1456606"/>
            <a:ext cx="1590341" cy="0"/>
          </a:xfrm>
          <a:prstGeom prst="line">
            <a:avLst/>
          </a:prstGeom>
          <a:ln w="28575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9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2057400" cy="365125"/>
          </a:xfrm>
        </p:spPr>
        <p:txBody>
          <a:bodyPr lIns="0"/>
          <a:lstStyle/>
          <a:p>
            <a:r>
              <a:rPr lang="fr-FR" b="1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DES FINANCES</a:t>
            </a:r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 - 04/2025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12" name="Espace réservé du pied de page 15"/>
          <p:cNvSpPr txBox="1">
            <a:spLocks/>
          </p:cNvSpPr>
          <p:nvPr/>
        </p:nvSpPr>
        <p:spPr>
          <a:xfrm>
            <a:off x="3028949" y="6356351"/>
            <a:ext cx="5609953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000" dirty="0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BUDGET PRIMITIF 2025 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6361200"/>
              </p:ext>
            </p:extLst>
          </p:nvPr>
        </p:nvGraphicFramePr>
        <p:xfrm>
          <a:off x="4476954" y="1585034"/>
          <a:ext cx="4952339" cy="1989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0808"/>
              </p:ext>
            </p:extLst>
          </p:nvPr>
        </p:nvGraphicFramePr>
        <p:xfrm>
          <a:off x="316836" y="3827977"/>
          <a:ext cx="5103726" cy="2353369"/>
        </p:xfrm>
        <a:graphic>
          <a:graphicData uri="http://schemas.openxmlformats.org/drawingml/2006/table">
            <a:tbl>
              <a:tblPr/>
              <a:tblGrid>
                <a:gridCol w="3411884">
                  <a:extLst>
                    <a:ext uri="{9D8B030D-6E8A-4147-A177-3AD203B41FA5}">
                      <a16:colId xmlns:a16="http://schemas.microsoft.com/office/drawing/2014/main" val="3596410780"/>
                    </a:ext>
                  </a:extLst>
                </a:gridCol>
                <a:gridCol w="845921">
                  <a:extLst>
                    <a:ext uri="{9D8B030D-6E8A-4147-A177-3AD203B41FA5}">
                      <a16:colId xmlns:a16="http://schemas.microsoft.com/office/drawing/2014/main" val="2724906298"/>
                    </a:ext>
                  </a:extLst>
                </a:gridCol>
                <a:gridCol w="845921">
                  <a:extLst>
                    <a:ext uri="{9D8B030D-6E8A-4147-A177-3AD203B41FA5}">
                      <a16:colId xmlns:a16="http://schemas.microsoft.com/office/drawing/2014/main" val="1511151770"/>
                    </a:ext>
                  </a:extLst>
                </a:gridCol>
              </a:tblGrid>
              <a:tr h="444413">
                <a:tc>
                  <a:txBody>
                    <a:bodyPr/>
                    <a:lstStyle/>
                    <a:p>
                      <a:pPr algn="just" fontAlgn="ctr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Dotations, subventions et participations (millions d'euros)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BP 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BP 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755671"/>
                  </a:ext>
                </a:extLst>
              </a:tr>
              <a:tr h="27270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effectLst/>
                          <a:latin typeface="Arial" panose="020B0604020202020204" pitchFamily="34" charset="0"/>
                        </a:rPr>
                        <a:t>Dotation forfaitaire des communes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effectLst/>
                          <a:latin typeface="Arial" panose="020B0604020202020204" pitchFamily="34" charset="0"/>
                        </a:rPr>
                        <a:t>7 903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>
                          <a:effectLst/>
                          <a:latin typeface="Arial" panose="020B0604020202020204" pitchFamily="34" charset="0"/>
                        </a:rPr>
                        <a:t>7 953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565723"/>
                  </a:ext>
                </a:extLst>
              </a:tr>
              <a:tr h="272708">
                <a:tc>
                  <a:txBody>
                    <a:bodyPr/>
                    <a:lstStyle/>
                    <a:p>
                      <a:pPr algn="just" fontAlgn="ctr"/>
                      <a:r>
                        <a:rPr lang="fr-FR" sz="1100" b="0" i="0" u="none" strike="noStrike" dirty="0">
                          <a:effectLst/>
                          <a:latin typeface="Arial" panose="020B0604020202020204" pitchFamily="34" charset="0"/>
                        </a:rPr>
                        <a:t>Dotation de solidarité </a:t>
                      </a:r>
                      <a:r>
                        <a:rPr lang="fr-FR" sz="11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urbaine                    DGF</a:t>
                      </a:r>
                      <a:endParaRPr lang="fr-FR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effectLst/>
                          <a:latin typeface="Arial" panose="020B0604020202020204" pitchFamily="34" charset="0"/>
                        </a:rPr>
                        <a:t>11 005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effectLst/>
                          <a:latin typeface="Arial" panose="020B0604020202020204" pitchFamily="34" charset="0"/>
                        </a:rPr>
                        <a:t>11 255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8128299"/>
                  </a:ext>
                </a:extLst>
              </a:tr>
              <a:tr h="27270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effectLst/>
                          <a:latin typeface="Arial" panose="020B0604020202020204" pitchFamily="34" charset="0"/>
                        </a:rPr>
                        <a:t>Dotation nationale de péréquation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effectLst/>
                          <a:latin typeface="Arial" panose="020B0604020202020204" pitchFamily="34" charset="0"/>
                        </a:rPr>
                        <a:t>635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effectLst/>
                          <a:latin typeface="Arial" panose="020B0604020202020204" pitchFamily="34" charset="0"/>
                        </a:rPr>
                        <a:t>684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807755"/>
                  </a:ext>
                </a:extLst>
              </a:tr>
              <a:tr h="272708">
                <a:tc>
                  <a:txBody>
                    <a:bodyPr/>
                    <a:lstStyle/>
                    <a:p>
                      <a:pPr algn="just" fontAlgn="ctr"/>
                      <a:r>
                        <a:rPr lang="fr-FR" sz="1100" b="0" i="0" u="none" strike="noStrike">
                          <a:effectLst/>
                          <a:latin typeface="Arial" panose="020B0604020202020204" pitchFamily="34" charset="0"/>
                        </a:rPr>
                        <a:t>Compensations fiscales diverses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effectLst/>
                          <a:latin typeface="Arial" panose="020B0604020202020204" pitchFamily="34" charset="0"/>
                        </a:rPr>
                        <a:t>2 536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effectLst/>
                          <a:latin typeface="Arial" panose="020B0604020202020204" pitchFamily="34" charset="0"/>
                        </a:rPr>
                        <a:t>2 473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9545860"/>
                  </a:ext>
                </a:extLst>
              </a:tr>
              <a:tr h="27270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effectLst/>
                          <a:latin typeface="Arial" panose="020B0604020202020204" pitchFamily="34" charset="0"/>
                        </a:rPr>
                        <a:t>Autres dotations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>
                          <a:effectLst/>
                          <a:latin typeface="Arial" panose="020B0604020202020204" pitchFamily="34" charset="0"/>
                        </a:rPr>
                        <a:t>3 718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effectLst/>
                          <a:latin typeface="Arial" panose="020B0604020202020204" pitchFamily="34" charset="0"/>
                        </a:rPr>
                        <a:t>4 717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394908"/>
                  </a:ext>
                </a:extLst>
              </a:tr>
              <a:tr h="27270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effectLst/>
                          <a:latin typeface="Arial" panose="020B0604020202020204" pitchFamily="34" charset="0"/>
                        </a:rPr>
                        <a:t>FCTVA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>
                          <a:effectLst/>
                          <a:latin typeface="Arial" panose="020B0604020202020204" pitchFamily="34" charset="0"/>
                        </a:rPr>
                        <a:t>270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effectLst/>
                          <a:latin typeface="Arial" panose="020B0604020202020204" pitchFamily="34" charset="0"/>
                        </a:rPr>
                        <a:t>384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739897"/>
                  </a:ext>
                </a:extLst>
              </a:tr>
              <a:tr h="27270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effectLst/>
                          <a:latin typeface="Arial" panose="020B0604020202020204" pitchFamily="34" charset="0"/>
                        </a:rPr>
                        <a:t>TOTAL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i="0" u="none" strike="noStrike">
                          <a:effectLst/>
                          <a:latin typeface="Arial" panose="020B0604020202020204" pitchFamily="34" charset="0"/>
                        </a:rPr>
                        <a:t>26 067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i="0" u="none" strike="noStrike" dirty="0">
                          <a:effectLst/>
                          <a:latin typeface="Arial" panose="020B0604020202020204" pitchFamily="34" charset="0"/>
                        </a:rPr>
                        <a:t>27 466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450943"/>
                  </a:ext>
                </a:extLst>
              </a:tr>
            </a:tbl>
          </a:graphicData>
        </a:graphic>
      </p:graphicFrame>
      <p:sp>
        <p:nvSpPr>
          <p:cNvPr id="3" name="Accolade fermante 2"/>
          <p:cNvSpPr/>
          <p:nvPr/>
        </p:nvSpPr>
        <p:spPr>
          <a:xfrm>
            <a:off x="2535858" y="4380147"/>
            <a:ext cx="219456" cy="667749"/>
          </a:xfrm>
          <a:prstGeom prst="rightBrac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428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5389</TotalTime>
  <Words>1644</Words>
  <Application>Microsoft Office PowerPoint</Application>
  <PresentationFormat>Affichage à l'écran (4:3)</PresentationFormat>
  <Paragraphs>460</Paragraphs>
  <Slides>36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Poppins Light</vt:lpstr>
      <vt:lpstr>Poppins SemiBold</vt:lpstr>
      <vt:lpstr>Thème Office</vt:lpstr>
      <vt:lpstr>1_Thème Office</vt:lpstr>
      <vt:lpstr>BUDGET PRIMITIF 2025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Mairie de Villeneuve d'Ascq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Leslie Rebier</dc:creator>
  <cp:lastModifiedBy>Nicole Carlier</cp:lastModifiedBy>
  <cp:revision>291</cp:revision>
  <cp:lastPrinted>2025-04-01T09:11:13Z</cp:lastPrinted>
  <dcterms:created xsi:type="dcterms:W3CDTF">2023-08-02T07:39:19Z</dcterms:created>
  <dcterms:modified xsi:type="dcterms:W3CDTF">2025-04-01T10:24:21Z</dcterms:modified>
</cp:coreProperties>
</file>